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notesMasterIdLst>
    <p:notesMasterId r:id="rId65"/>
  </p:notesMasterIdLst>
  <p:handoutMasterIdLst>
    <p:handoutMasterId r:id="rId66"/>
  </p:handoutMasterIdLst>
  <p:sldIdLst>
    <p:sldId id="299" r:id="rId2"/>
    <p:sldId id="301" r:id="rId3"/>
    <p:sldId id="303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312" r:id="rId13"/>
    <p:sldId id="320" r:id="rId14"/>
    <p:sldId id="313" r:id="rId15"/>
    <p:sldId id="314" r:id="rId16"/>
    <p:sldId id="315" r:id="rId17"/>
    <p:sldId id="316" r:id="rId18"/>
    <p:sldId id="317" r:id="rId19"/>
    <p:sldId id="322" r:id="rId20"/>
    <p:sldId id="323" r:id="rId21"/>
    <p:sldId id="385" r:id="rId22"/>
    <p:sldId id="325" r:id="rId23"/>
    <p:sldId id="262" r:id="rId24"/>
    <p:sldId id="334" r:id="rId25"/>
    <p:sldId id="263" r:id="rId26"/>
    <p:sldId id="336" r:id="rId27"/>
    <p:sldId id="335" r:id="rId28"/>
    <p:sldId id="341" r:id="rId29"/>
    <p:sldId id="390" r:id="rId30"/>
    <p:sldId id="387" r:id="rId31"/>
    <p:sldId id="388" r:id="rId32"/>
    <p:sldId id="342" r:id="rId33"/>
    <p:sldId id="391" r:id="rId34"/>
    <p:sldId id="347" r:id="rId35"/>
    <p:sldId id="389" r:id="rId36"/>
    <p:sldId id="392" r:id="rId37"/>
    <p:sldId id="357" r:id="rId38"/>
    <p:sldId id="362" r:id="rId39"/>
    <p:sldId id="348" r:id="rId40"/>
    <p:sldId id="365" r:id="rId41"/>
    <p:sldId id="356" r:id="rId42"/>
    <p:sldId id="367" r:id="rId43"/>
    <p:sldId id="370" r:id="rId44"/>
    <p:sldId id="371" r:id="rId45"/>
    <p:sldId id="372" r:id="rId46"/>
    <p:sldId id="380" r:id="rId47"/>
    <p:sldId id="393" r:id="rId48"/>
    <p:sldId id="366" r:id="rId49"/>
    <p:sldId id="386" r:id="rId50"/>
    <p:sldId id="374" r:id="rId51"/>
    <p:sldId id="394" r:id="rId52"/>
    <p:sldId id="274" r:id="rId53"/>
    <p:sldId id="384" r:id="rId54"/>
    <p:sldId id="381" r:id="rId55"/>
    <p:sldId id="375" r:id="rId56"/>
    <p:sldId id="379" r:id="rId57"/>
    <p:sldId id="376" r:id="rId58"/>
    <p:sldId id="377" r:id="rId59"/>
    <p:sldId id="378" r:id="rId60"/>
    <p:sldId id="428" r:id="rId61"/>
    <p:sldId id="429" r:id="rId62"/>
    <p:sldId id="432" r:id="rId63"/>
    <p:sldId id="433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696" userDrawn="1">
          <p15:clr>
            <a:srgbClr val="A4A3A4"/>
          </p15:clr>
        </p15:guide>
        <p15:guide id="4" orient="horz" pos="720" userDrawn="1">
          <p15:clr>
            <a:srgbClr val="A4A3A4"/>
          </p15:clr>
        </p15:guide>
        <p15:guide id="5" orient="horz" pos="1296" userDrawn="1">
          <p15:clr>
            <a:srgbClr val="A4A3A4"/>
          </p15:clr>
        </p15:guide>
        <p15:guide id="6" orient="horz" pos="1320" userDrawn="1">
          <p15:clr>
            <a:srgbClr val="A4A3A4"/>
          </p15:clr>
        </p15:guide>
        <p15:guide id="7" orient="horz" pos="1992" userDrawn="1">
          <p15:clr>
            <a:srgbClr val="A4A3A4"/>
          </p15:clr>
        </p15:guide>
        <p15:guide id="8" orient="horz" pos="2016" userDrawn="1">
          <p15:clr>
            <a:srgbClr val="A4A3A4"/>
          </p15:clr>
        </p15:guide>
        <p15:guide id="9" orient="horz" pos="2616" userDrawn="1">
          <p15:clr>
            <a:srgbClr val="A4A3A4"/>
          </p15:clr>
        </p15:guide>
        <p15:guide id="10" orient="horz" pos="25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E2E2"/>
    <a:srgbClr val="F0F0F0"/>
    <a:srgbClr val="F9F9F9"/>
    <a:srgbClr val="BA321C"/>
    <a:srgbClr val="FFAE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44" autoAdjust="0"/>
    <p:restoredTop sz="86410" autoAdjust="0"/>
  </p:normalViewPr>
  <p:slideViewPr>
    <p:cSldViewPr snapToGrid="0" snapToObjects="1">
      <p:cViewPr varScale="1">
        <p:scale>
          <a:sx n="84" d="100"/>
          <a:sy n="84" d="100"/>
        </p:scale>
        <p:origin x="264" y="82"/>
      </p:cViewPr>
      <p:guideLst>
        <p:guide orient="horz" pos="3144"/>
        <p:guide pos="3840"/>
        <p:guide orient="horz" pos="696"/>
        <p:guide orient="horz" pos="720"/>
        <p:guide orient="horz" pos="1296"/>
        <p:guide orient="horz" pos="1320"/>
        <p:guide orient="horz" pos="1992"/>
        <p:guide orient="horz" pos="2016"/>
        <p:guide orient="horz" pos="2616"/>
        <p:guide orient="horz" pos="2592"/>
      </p:guideLst>
    </p:cSldViewPr>
  </p:slideViewPr>
  <p:outlineViewPr>
    <p:cViewPr>
      <p:scale>
        <a:sx n="33" d="100"/>
        <a:sy n="33" d="100"/>
      </p:scale>
      <p:origin x="0" y="-21355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1" d="100"/>
          <a:sy n="51" d="100"/>
        </p:scale>
        <p:origin x="-262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A9886-9847-4234-B55B-ED97081B800B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C79D8C-6071-47FE-A5E8-987A17A8C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780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gif>
</file>

<file path=ppt/media/image31.png>
</file>

<file path=ppt/media/image33.png>
</file>

<file path=ppt/media/image34.png>
</file>

<file path=ppt/media/image37.png>
</file>

<file path=ppt/media/image38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92E2BC-DE93-2043-A6C3-702125097DF9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F8B88-0AFA-8B43-8EA9-72981F469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0728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3409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132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066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31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876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89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790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594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7733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58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F8B88-0AFA-8B43-8EA9-72981F46958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657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5BEF8-90BD-4A41-8097-919D52C5CD43}" type="datetime1">
              <a:rPr lang="en-US" smtClean="0"/>
              <a:t>3/7/2019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356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2D3EA-D014-4E69-801E-A23718E02C51}" type="datetime1">
              <a:rPr lang="en-US" smtClean="0"/>
              <a:t>3/7/2019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10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B8A9D-E3D1-4587-8798-BDC90772B49D}" type="datetime1">
              <a:rPr lang="en-US" smtClean="0"/>
              <a:t>3/7/2019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42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914400" y="1844676"/>
            <a:ext cx="10363200" cy="2041525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1828800" y="3886200"/>
            <a:ext cx="8534400" cy="29718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</a:rPr>
              <a:t>Body Level Five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652850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84163" indent="-284163">
              <a:buFont typeface="Arial" panose="020B0604020202020204" pitchFamily="34" charset="0"/>
              <a:buChar char="•"/>
              <a:defRPr sz="3600">
                <a:latin typeface="+mj-lt"/>
              </a:defRPr>
            </a:lvl1pPr>
            <a:lvl2pPr>
              <a:defRPr sz="2800">
                <a:latin typeface="+mj-lt"/>
              </a:defRPr>
            </a:lvl2pPr>
            <a:lvl3pPr>
              <a:defRPr sz="2400">
                <a:latin typeface="+mj-lt"/>
              </a:defRPr>
            </a:lvl3pPr>
            <a:lvl4pPr>
              <a:defRPr sz="2400">
                <a:latin typeface="+mj-lt"/>
              </a:defRPr>
            </a:lvl4pPr>
            <a:lvl5pPr>
              <a:defRPr sz="24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6607-069A-4235-89C4-5C8FB987E09C}" type="datetime1">
              <a:rPr lang="en-US" smtClean="0"/>
              <a:t>3/7/2019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00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17BC7-7CC9-45EB-ACDE-74736F5FAA49}" type="datetime1">
              <a:rPr lang="en-US" smtClean="0"/>
              <a:t>3/7/2019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00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59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  <a:lvl2pPr>
              <a:lnSpc>
                <a:spcPct val="100000"/>
              </a:lnSpc>
              <a:defRPr sz="2800"/>
            </a:lvl2pPr>
            <a:lvl3pPr>
              <a:lnSpc>
                <a:spcPct val="100000"/>
              </a:lnSpc>
              <a:defRPr sz="2400"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EDC81-CE80-46AB-B9EE-3A7E75EF7A30}" type="datetime1">
              <a:rPr lang="en-US" smtClean="0"/>
              <a:t>3/7/2019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49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49089-D1C9-40B0-99FD-A206DEE2FDDD}" type="datetime1">
              <a:rPr lang="en-US" smtClean="0"/>
              <a:t>3/7/2019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214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822F7-DE57-4D28-B935-A75C4E738964}" type="datetime1">
              <a:rPr lang="en-US" smtClean="0"/>
              <a:t>3/7/2019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18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7B3B-ECDE-409A-9E79-BEA07E3A7FEA}" type="datetime1">
              <a:rPr lang="en-US" smtClean="0"/>
              <a:t>3/7/2019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273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47BD71E-5096-49D6-92F5-A621A97D2A42}" type="datetime1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967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1">
              <a:lumMod val="50000"/>
              <a:lumOff val="5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FF2DBFC-B042-4834-A1E8-A5138F828242}" type="datetime1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5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5A7C3C2-F15F-4414-99FC-40A809AC421B}" type="datetime1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Copyright © 2018, ModelSolv, Inc. |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1153FD9-E3C5-4D93-994F-D6A513D250A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956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Calibri" panose="020F0502020204030204" pitchFamily="34" charset="0"/>
        <a:buChar char=" "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28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2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AI/OpenAPI-Specification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tools.ietf.org/html/rfc7234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ana.org/assignments/message-headers/message-headers.xml" TargetMode="External"/><Relationship Id="rId2" Type="http://schemas.openxmlformats.org/officeDocument/2006/relationships/hyperlink" Target="https://tools.ietf.org/html/rfc4229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://json-schema.org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AI/OpenAPI-Specification/blob/master/versions/2.0.md#externalDocumentationObject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AI/OpenAPI-Specification/blob/master/versions/2.0.md#xmlObject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hyperlink" Target="http://xml2rfc.ietf.org/public/rfc/html/rfc3339.html#anchor14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://commonmark.org/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BB5EA-391A-466C-A10B-64866F8A6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5500" dirty="0"/>
              <a:t>Overview: </a:t>
            </a:r>
            <a:br>
              <a:rPr lang="en-US" sz="5500" dirty="0"/>
            </a:br>
            <a:r>
              <a:rPr lang="en-US" sz="5500" dirty="0"/>
              <a:t>REST APIs, Swagger, and  the </a:t>
            </a:r>
            <a:r>
              <a:rPr lang="en-US" sz="5500" dirty="0" err="1"/>
              <a:t>OpenAPI</a:t>
            </a:r>
            <a:r>
              <a:rPr lang="en-US" sz="5500" dirty="0"/>
              <a:t> specification language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7ABD84-DE32-47B4-90FD-E678CE367C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6B7FE1-00AC-4CF0-972E-873048B72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36969-7270-472D-A2C7-EDB33B279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E288A6-E6B0-42AD-A342-4625508DCC22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2232483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REST?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3"/>
            <a:ext cx="5141474" cy="46140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Early Days:</a:t>
            </a:r>
          </a:p>
          <a:p>
            <a:pPr lvl="1"/>
            <a:r>
              <a:rPr lang="en-US" dirty="0"/>
              <a:t>XML over HTTP</a:t>
            </a:r>
          </a:p>
          <a:p>
            <a:pPr lvl="1"/>
            <a:r>
              <a:rPr lang="en-US" dirty="0" err="1"/>
              <a:t>NoSchema</a:t>
            </a:r>
            <a:r>
              <a:rPr lang="en-US" dirty="0"/>
              <a:t>™</a:t>
            </a:r>
          </a:p>
          <a:p>
            <a:r>
              <a:rPr lang="en-US" dirty="0"/>
              <a:t>RESTafarians – Hypermedia as religion</a:t>
            </a:r>
          </a:p>
          <a:p>
            <a:pPr lvl="1"/>
            <a:r>
              <a:rPr lang="en-US" dirty="0"/>
              <a:t>Do you speak HATEOAS?</a:t>
            </a:r>
          </a:p>
          <a:p>
            <a:pPr lvl="1"/>
            <a:r>
              <a:rPr lang="en-US" dirty="0"/>
              <a:t>Hypertext as the engine of application state</a:t>
            </a:r>
          </a:p>
          <a:p>
            <a:pPr lvl="1"/>
            <a:r>
              <a:rPr lang="en-US" dirty="0"/>
              <a:t>The media type tells the whole story.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10</a:t>
            </a:fld>
            <a:endParaRPr lang="en-US"/>
          </a:p>
        </p:txBody>
      </p:sp>
      <p:pic>
        <p:nvPicPr>
          <p:cNvPr id="6146" name="Picture 2" descr="http://www.bitnative.com/wp-content/uploads/2012/08/restafaria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253" y="1962963"/>
            <a:ext cx="3485989" cy="422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DF5842-F196-4626-BEA0-D91D5DD04FED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3288323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REST?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614051"/>
          </a:xfrm>
        </p:spPr>
        <p:txBody>
          <a:bodyPr>
            <a:normAutofit/>
          </a:bodyPr>
          <a:lstStyle/>
          <a:p>
            <a:r>
              <a:rPr lang="en-US" dirty="0"/>
              <a:t>Then there was WADL…</a:t>
            </a:r>
          </a:p>
          <a:p>
            <a:pPr lvl="1"/>
            <a:r>
              <a:rPr lang="en-US" dirty="0"/>
              <a:t>Web Application Description Language</a:t>
            </a:r>
          </a:p>
          <a:p>
            <a:pPr lvl="1"/>
            <a:r>
              <a:rPr lang="en-US" dirty="0"/>
              <a:t>W3C proposal, never a recommendation</a:t>
            </a:r>
          </a:p>
          <a:p>
            <a:pPr lvl="1"/>
            <a:r>
              <a:rPr lang="en-US" dirty="0"/>
              <a:t>XML-Based</a:t>
            </a:r>
          </a:p>
          <a:p>
            <a:pPr lvl="1"/>
            <a:r>
              <a:rPr lang="en-US" dirty="0"/>
              <a:t>Not widely adopted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11</a:t>
            </a:fld>
            <a:endParaRPr lang="en-US"/>
          </a:p>
        </p:txBody>
      </p:sp>
      <p:pic>
        <p:nvPicPr>
          <p:cNvPr id="6146" name="Picture 2" descr="http://www.bitnative.com/wp-content/uploads/2012/08/restafaria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4919" y="1962963"/>
            <a:ext cx="3485989" cy="422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280184">
            <a:off x="7386053" y="2926199"/>
            <a:ext cx="4143722" cy="229430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53BDF5-7892-478D-96A7-8C944E696798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247332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2011 – Swagger: The First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210923" cy="4023360"/>
          </a:xfrm>
        </p:spPr>
        <p:txBody>
          <a:bodyPr>
            <a:normAutofit fontScale="92500"/>
          </a:bodyPr>
          <a:lstStyle/>
          <a:p>
            <a:r>
              <a:rPr lang="en-US" dirty="0"/>
              <a:t>Swagger – First Generation</a:t>
            </a:r>
          </a:p>
          <a:p>
            <a:pPr lvl="1"/>
            <a:r>
              <a:rPr lang="en-US" dirty="0"/>
              <a:t>Aimed at the API documentation problem – how do I keep the docs in sync?</a:t>
            </a:r>
          </a:p>
          <a:p>
            <a:pPr lvl="1"/>
            <a:r>
              <a:rPr lang="en-US" dirty="0"/>
              <a:t>Code-first, with annotations</a:t>
            </a:r>
          </a:p>
          <a:p>
            <a:pPr lvl="1"/>
            <a:r>
              <a:rPr lang="en-US" dirty="0"/>
              <a:t>No intermediate language</a:t>
            </a:r>
          </a:p>
          <a:p>
            <a:pPr lvl="1"/>
            <a:r>
              <a:rPr lang="en-US" dirty="0"/>
              <a:t>Runtime with integrated sandbox testing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12</a:t>
            </a:fld>
            <a:endParaRPr lang="en-US"/>
          </a:p>
        </p:txBody>
      </p:sp>
      <p:pic>
        <p:nvPicPr>
          <p:cNvPr id="7170" name="Picture 2" descr="https://codegeekz.com/wp-content/uploads/code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6818" y="2014672"/>
            <a:ext cx="2349837" cy="1567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s://idratherbewriting.com/learnapidoc/images/swaggerpetstoreui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4477" y="3857413"/>
            <a:ext cx="4274520" cy="2397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own Arrow 5"/>
          <p:cNvSpPr/>
          <p:nvPr/>
        </p:nvSpPr>
        <p:spPr>
          <a:xfrm>
            <a:off x="9188546" y="3439104"/>
            <a:ext cx="446379" cy="8698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0494" y="5201528"/>
            <a:ext cx="1053600" cy="1053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0B934F-75DE-499F-8D9F-CF2373821B56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291391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2011 – Swagger: The First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210923" cy="4023360"/>
          </a:xfrm>
        </p:spPr>
        <p:txBody>
          <a:bodyPr>
            <a:normAutofit fontScale="92500"/>
          </a:bodyPr>
          <a:lstStyle/>
          <a:p>
            <a:r>
              <a:rPr lang="en-US" dirty="0"/>
              <a:t>Swagger – First Generation</a:t>
            </a:r>
          </a:p>
          <a:p>
            <a:pPr lvl="1"/>
            <a:r>
              <a:rPr lang="en-US" dirty="0"/>
              <a:t>Aimed at the API documentation problem – how do I keep the docs in sync?</a:t>
            </a:r>
          </a:p>
          <a:p>
            <a:pPr lvl="1"/>
            <a:r>
              <a:rPr lang="en-US" dirty="0"/>
              <a:t>Code-first, with annotations</a:t>
            </a:r>
          </a:p>
          <a:p>
            <a:pPr lvl="1"/>
            <a:r>
              <a:rPr lang="en-US" dirty="0"/>
              <a:t>No intermediate language</a:t>
            </a:r>
          </a:p>
          <a:p>
            <a:pPr lvl="1"/>
            <a:r>
              <a:rPr lang="en-US" dirty="0"/>
              <a:t>Runtime with integrated sandbox testing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AE18D8-98C1-468A-887B-67EDD408AD2B}"/>
              </a:ext>
            </a:extLst>
          </p:cNvPr>
          <p:cNvSpPr txBox="1"/>
          <p:nvPr/>
        </p:nvSpPr>
        <p:spPr>
          <a:xfrm>
            <a:off x="7212408" y="5564941"/>
            <a:ext cx="3943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“Why WADL when you can Swagger?”</a:t>
            </a:r>
          </a:p>
        </p:txBody>
      </p:sp>
      <p:pic>
        <p:nvPicPr>
          <p:cNvPr id="1026" name="Picture 2" descr="https://i.ytimg.com/vi/oxqZ9J6t420/maxresdefault.jpg">
            <a:extLst>
              <a:ext uri="{FF2B5EF4-FFF2-40B4-BE49-F238E27FC236}">
                <a16:creationId xmlns:a16="http://schemas.microsoft.com/office/drawing/2014/main" id="{B6B4150E-1498-440F-A960-3C566573AA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2" t="8741" r="33192" b="27408"/>
          <a:stretch/>
        </p:blipFill>
        <p:spPr bwMode="auto">
          <a:xfrm>
            <a:off x="7212409" y="1944322"/>
            <a:ext cx="3943271" cy="3580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A22F304-024F-4944-8C63-4C8E1F422D3E}"/>
              </a:ext>
            </a:extLst>
          </p:cNvPr>
          <p:cNvSpPr txBox="1"/>
          <p:nvPr/>
        </p:nvSpPr>
        <p:spPr>
          <a:xfrm>
            <a:off x="7212407" y="5865318"/>
            <a:ext cx="3943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- Tony Tam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477FF1C-335B-49CA-AD1F-F77003AD31D4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538155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2012? API Blueprint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130800" cy="4725664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Apiary introduces API Blueprint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Based on Markdown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Online Editor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Hosted Documentation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Code Generation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Conformance Testing</a:t>
            </a:r>
          </a:p>
          <a:p>
            <a:pPr>
              <a:lnSpc>
                <a:spcPct val="120000"/>
              </a:lnSpc>
            </a:pPr>
            <a:r>
              <a:rPr lang="en-US" dirty="0"/>
              <a:t>Swagger Introduces</a:t>
            </a:r>
            <a:br>
              <a:rPr lang="en-US" dirty="0"/>
            </a:br>
            <a:r>
              <a:rPr lang="en-US" dirty="0"/>
              <a:t>JSON Syntax, Editor &amp; </a:t>
            </a:r>
            <a:r>
              <a:rPr lang="en-US" dirty="0" err="1"/>
              <a:t>Codegen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14</a:t>
            </a:fld>
            <a:endParaRPr lang="en-US"/>
          </a:p>
        </p:txBody>
      </p:sp>
      <p:pic>
        <p:nvPicPr>
          <p:cNvPr id="9218" name="Picture 2" descr="https://idratherbewriting.com/learnapidoc/images/apiaryblueprintedito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787" y="2010810"/>
            <a:ext cx="3877806" cy="2274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static.apiary.io/assets/v6Zkz37_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71749" y="3617617"/>
            <a:ext cx="940734" cy="94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codegeekz.com/wp-content/uploads/code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4178" y="4558351"/>
            <a:ext cx="2349837" cy="1567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Down Arrow 8"/>
          <p:cNvSpPr/>
          <p:nvPr/>
        </p:nvSpPr>
        <p:spPr>
          <a:xfrm>
            <a:off x="8808129" y="4087984"/>
            <a:ext cx="446379" cy="6631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E3CCBE-C3DD-42A2-9CE3-9F45A82832FE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3571443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1" y="256969"/>
            <a:ext cx="10058400" cy="1450757"/>
          </a:xfrm>
        </p:spPr>
        <p:txBody>
          <a:bodyPr/>
          <a:lstStyle/>
          <a:p>
            <a:r>
              <a:rPr lang="en-US" dirty="0"/>
              <a:t>2013-14:</a:t>
            </a:r>
            <a:r>
              <a:rPr lang="en-US" baseline="0" dirty="0"/>
              <a:t> RAML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1" y="1845734"/>
            <a:ext cx="5353624" cy="4329598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MuleSoft</a:t>
            </a:r>
            <a:r>
              <a:rPr lang="en-US" dirty="0"/>
              <a:t> introduces REST API Modeling Language (RAML)</a:t>
            </a:r>
          </a:p>
          <a:p>
            <a:pPr lvl="1"/>
            <a:r>
              <a:rPr lang="en-US" dirty="0"/>
              <a:t>YAML-Based</a:t>
            </a:r>
          </a:p>
          <a:p>
            <a:pPr lvl="1"/>
            <a:r>
              <a:rPr lang="en-US" dirty="0"/>
              <a:t>Traits</a:t>
            </a:r>
          </a:p>
          <a:p>
            <a:pPr lvl="1"/>
            <a:r>
              <a:rPr lang="en-US" dirty="0"/>
              <a:t>Online editors…</a:t>
            </a:r>
          </a:p>
          <a:p>
            <a:pPr lvl="1"/>
            <a:r>
              <a:rPr lang="en-US" dirty="0"/>
              <a:t>Not as widely adopted</a:t>
            </a:r>
          </a:p>
          <a:p>
            <a:r>
              <a:rPr lang="en-US" dirty="0"/>
              <a:t>Swagger introduces 2.0 spec</a:t>
            </a:r>
          </a:p>
          <a:p>
            <a:pPr lvl="1"/>
            <a:r>
              <a:rPr lang="en-US" dirty="0"/>
              <a:t>YAML syntax, new editor, </a:t>
            </a:r>
            <a:r>
              <a:rPr lang="en-US" dirty="0" err="1"/>
              <a:t>codegen</a:t>
            </a:r>
            <a:r>
              <a:rPr lang="en-US" dirty="0"/>
              <a:t>, UI, etc.</a:t>
            </a:r>
          </a:p>
          <a:p>
            <a:pPr lvl="1"/>
            <a:r>
              <a:rPr lang="en-US" dirty="0"/>
              <a:t>Improved language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15</a:t>
            </a:fld>
            <a:endParaRPr lang="en-US"/>
          </a:p>
        </p:txBody>
      </p:sp>
      <p:pic>
        <p:nvPicPr>
          <p:cNvPr id="10242" name="Picture 2" descr="http://twimgs.com/ddj/images/article/2013/1013/Mule_adrian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435" y="2341016"/>
            <a:ext cx="4612617" cy="3032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https://pbs.twimg.com/profile_images/655925841591832577/JSGv7dnx_400x400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65" t="28841" r="9790" b="36500"/>
          <a:stretch/>
        </p:blipFill>
        <p:spPr bwMode="auto">
          <a:xfrm>
            <a:off x="8306374" y="1810750"/>
            <a:ext cx="1513024" cy="659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6FE9045-9C37-4545-853E-8725BEC4ABDD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8093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2015:</a:t>
            </a:r>
            <a:r>
              <a:rPr lang="en-US" baseline="0" dirty="0"/>
              <a:t> </a:t>
            </a:r>
            <a:r>
              <a:rPr lang="en-US" baseline="0" dirty="0" err="1"/>
              <a:t>OpenAPI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3"/>
            <a:ext cx="5579093" cy="426696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Swagger 2.0 Specification becomes the </a:t>
            </a:r>
            <a:r>
              <a:rPr lang="en-US" dirty="0" err="1"/>
              <a:t>OpenAPI</a:t>
            </a:r>
            <a:r>
              <a:rPr lang="en-US" dirty="0"/>
              <a:t> Specification (OAS) 2.0</a:t>
            </a:r>
          </a:p>
          <a:p>
            <a:pPr lvl="1">
              <a:lnSpc>
                <a:spcPct val="120000"/>
              </a:lnSpc>
            </a:pPr>
            <a:r>
              <a:rPr lang="en-US" dirty="0" err="1"/>
              <a:t>SmartBear</a:t>
            </a:r>
            <a:r>
              <a:rPr lang="en-US" dirty="0"/>
              <a:t> acquires Swagger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Contributes language spec to new</a:t>
            </a:r>
            <a:br>
              <a:rPr lang="en-US" dirty="0"/>
            </a:br>
            <a:r>
              <a:rPr lang="en-US" dirty="0"/>
              <a:t>Open API Initiative (OAI), formed under the Linux Foundation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Founding members 3Scale, Apigee, Capital One, Google, IBM, Intuit, Microsoft, PayPal and </a:t>
            </a:r>
            <a:r>
              <a:rPr lang="en-US" dirty="0" err="1"/>
              <a:t>Restlet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Retains Swagger brand name for its Commercial &amp; Open Source software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16</a:t>
            </a:fld>
            <a:endParaRPr lang="en-US"/>
          </a:p>
        </p:txBody>
      </p:sp>
      <p:pic>
        <p:nvPicPr>
          <p:cNvPr id="11266" name="Picture 2" descr="http://2434zd29misd3e4a4f1e73ki-wpengine.netdna-ssl.com/wp-content/uploads/2015/11/oa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751" y="2230077"/>
            <a:ext cx="3921146" cy="349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E2B5B51-332D-45C8-BA77-0E70309B5AFA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4155853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2016:</a:t>
            </a:r>
            <a:r>
              <a:rPr lang="en-US" baseline="0" dirty="0"/>
              <a:t> Transitional Year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827531" cy="402336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RAML 0.8 </a:t>
            </a:r>
            <a:r>
              <a:rPr lang="en-US" dirty="0">
                <a:sym typeface="Wingdings" panose="05000000000000000000" pitchFamily="2" charset="2"/>
              </a:rPr>
              <a:t> 1.0 (Announced late 2015)</a:t>
            </a:r>
          </a:p>
          <a:p>
            <a:r>
              <a:rPr lang="en-US" dirty="0">
                <a:sym typeface="Wingdings" panose="05000000000000000000" pitchFamily="2" charset="2"/>
              </a:rPr>
              <a:t>Oracle acquires Apiary (Announced Jan 2017)</a:t>
            </a:r>
          </a:p>
          <a:p>
            <a:r>
              <a:rPr lang="en-US" dirty="0" err="1">
                <a:sym typeface="Wingdings" panose="05000000000000000000" pitchFamily="2" charset="2"/>
              </a:rPr>
              <a:t>OpenAPI</a:t>
            </a:r>
            <a:r>
              <a:rPr lang="en-US" dirty="0">
                <a:sym typeface="Wingdings" panose="05000000000000000000" pitchFamily="2" charset="2"/>
              </a:rPr>
              <a:t> begins work on 3.0 spec</a:t>
            </a:r>
          </a:p>
          <a:p>
            <a:r>
              <a:rPr lang="en-US" dirty="0">
                <a:sym typeface="Wingdings" panose="05000000000000000000" pitchFamily="2" charset="2"/>
              </a:rPr>
              <a:t>API tools market expanding &amp; evolving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17</a:t>
            </a:fld>
            <a:endParaRPr lang="en-US"/>
          </a:p>
        </p:txBody>
      </p:sp>
      <p:pic>
        <p:nvPicPr>
          <p:cNvPr id="12290" name="Picture 2" descr="http://blogs.forrester.com/f/b/users/myamnitsky/screen_shot_2015-06-07_at_9.46.37_pm_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7587" y="2328051"/>
            <a:ext cx="5635734" cy="375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87EA45A-2D5F-46D3-9666-0654E4B6ACD1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3645446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2017: </a:t>
            </a:r>
            <a:r>
              <a:rPr lang="en-US" dirty="0" err="1"/>
              <a:t>OpenAPI</a:t>
            </a:r>
            <a:r>
              <a:rPr lang="en-US" dirty="0"/>
              <a:t> 3.0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9962" y="3901440"/>
            <a:ext cx="5361443" cy="220881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Industry Converges around Open API Initiative </a:t>
            </a:r>
          </a:p>
          <a:p>
            <a:pPr lvl="1"/>
            <a:r>
              <a:rPr lang="en-US" dirty="0" err="1"/>
              <a:t>MuleSoft</a:t>
            </a:r>
            <a:r>
              <a:rPr lang="en-US" dirty="0"/>
              <a:t> joins</a:t>
            </a:r>
          </a:p>
          <a:p>
            <a:pPr lvl="1"/>
            <a:r>
              <a:rPr lang="en-US" dirty="0"/>
              <a:t>RepreZen joins</a:t>
            </a:r>
          </a:p>
          <a:p>
            <a:pPr lvl="1"/>
            <a:r>
              <a:rPr lang="en-US" dirty="0"/>
              <a:t>33 members as of May 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962" y="2086892"/>
            <a:ext cx="5361443" cy="142341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535E437-B12F-4CF6-AB7C-551D7318C794}"/>
              </a:ext>
            </a:extLst>
          </p:cNvPr>
          <p:cNvSpPr txBox="1">
            <a:spLocks/>
          </p:cNvSpPr>
          <p:nvPr/>
        </p:nvSpPr>
        <p:spPr>
          <a:xfrm>
            <a:off x="1097280" y="2086891"/>
            <a:ext cx="4419600" cy="4372893"/>
          </a:xfrm>
          <a:prstGeom prst="rect">
            <a:avLst/>
          </a:prstGeom>
        </p:spPr>
        <p:txBody>
          <a:bodyPr vert="horz" lIns="0" tIns="45720" rIns="0" bIns="45720" rtlCol="0">
            <a:normAutofit fontScale="55000" lnSpcReduction="20000"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/>
              <a:t>More reusable components</a:t>
            </a:r>
          </a:p>
          <a:p>
            <a:pPr>
              <a:lnSpc>
                <a:spcPct val="120000"/>
              </a:lnSpc>
            </a:pPr>
            <a:r>
              <a:rPr lang="en-US" dirty="0"/>
              <a:t>More complete support for JSON Schema</a:t>
            </a:r>
          </a:p>
          <a:p>
            <a:pPr>
              <a:lnSpc>
                <a:spcPct val="120000"/>
              </a:lnSpc>
            </a:pPr>
            <a:r>
              <a:rPr lang="en-US" dirty="0"/>
              <a:t>Content negotiation</a:t>
            </a:r>
          </a:p>
          <a:p>
            <a:pPr>
              <a:lnSpc>
                <a:spcPct val="120000"/>
              </a:lnSpc>
            </a:pPr>
            <a:r>
              <a:rPr lang="en-US" dirty="0"/>
              <a:t>Enhanced Security Definitions</a:t>
            </a:r>
          </a:p>
          <a:p>
            <a:pPr>
              <a:lnSpc>
                <a:spcPct val="120000"/>
              </a:lnSpc>
            </a:pPr>
            <a:r>
              <a:rPr lang="en-US" dirty="0"/>
              <a:t>More flexible examples</a:t>
            </a:r>
          </a:p>
          <a:p>
            <a:pPr>
              <a:lnSpc>
                <a:spcPct val="120000"/>
              </a:lnSpc>
            </a:pPr>
            <a:r>
              <a:rPr lang="en-US" dirty="0"/>
              <a:t>Callbacks</a:t>
            </a:r>
          </a:p>
          <a:p>
            <a:pPr>
              <a:lnSpc>
                <a:spcPct val="120000"/>
              </a:lnSpc>
            </a:pPr>
            <a:r>
              <a:rPr lang="en-US" dirty="0"/>
              <a:t>Links</a:t>
            </a:r>
          </a:p>
          <a:p>
            <a:pPr>
              <a:lnSpc>
                <a:spcPct val="120000"/>
              </a:lnSpc>
            </a:pPr>
            <a:r>
              <a:rPr lang="en-US" dirty="0"/>
              <a:t>Multiple Servers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0E8B04-871F-48C6-9198-A3066F1DC09D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404486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2018: </a:t>
            </a:r>
            <a:r>
              <a:rPr lang="en-US" dirty="0" err="1"/>
              <a:t>OpenAPI</a:t>
            </a:r>
            <a:r>
              <a:rPr lang="en-US" dirty="0"/>
              <a:t> 3.x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86892"/>
            <a:ext cx="4358640" cy="3714468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err="1"/>
              <a:t>OpenAPI</a:t>
            </a:r>
            <a:r>
              <a:rPr lang="en-US" dirty="0"/>
              <a:t> 3.0 tools still catching up </a:t>
            </a:r>
          </a:p>
          <a:p>
            <a:pPr>
              <a:lnSpc>
                <a:spcPct val="120000"/>
              </a:lnSpc>
            </a:pPr>
            <a:r>
              <a:rPr lang="en-US" dirty="0"/>
              <a:t>New API Paradigms Emerging</a:t>
            </a:r>
          </a:p>
          <a:p>
            <a:pPr lvl="1">
              <a:lnSpc>
                <a:spcPct val="120000"/>
              </a:lnSpc>
            </a:pPr>
            <a:r>
              <a:rPr lang="en-US" dirty="0" err="1"/>
              <a:t>GraphQL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 err="1"/>
              <a:t>gRPC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/>
              <a:t>Async API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IoT Standards…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2086893"/>
            <a:ext cx="4021005" cy="1067544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5669962" y="4138711"/>
            <a:ext cx="5542521" cy="218644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12C9E43-D62F-4054-B2B4-7BB4CD563A0B}"/>
              </a:ext>
            </a:extLst>
          </p:cNvPr>
          <p:cNvSpPr txBox="1">
            <a:spLocks/>
          </p:cNvSpPr>
          <p:nvPr/>
        </p:nvSpPr>
        <p:spPr>
          <a:xfrm>
            <a:off x="5608320" y="3429000"/>
            <a:ext cx="5542520" cy="2768599"/>
          </a:xfrm>
          <a:prstGeom prst="rect">
            <a:avLst/>
          </a:prstGeom>
        </p:spPr>
        <p:txBody>
          <a:bodyPr vert="horz" lIns="0" tIns="45720" rIns="0" bIns="45720" rtlCol="0">
            <a:normAutofit fontScale="77500" lnSpcReduction="20000"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 err="1"/>
              <a:t>OpenAPI</a:t>
            </a:r>
            <a:r>
              <a:rPr lang="en-US" dirty="0"/>
              <a:t> 3.x topics under discussion: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Alternative Schemas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Conformance Testing &amp; Certification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Overlays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Encryption/Signing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Client Certificates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7C307C-0105-4E76-ACF8-F1F232E2443A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737175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APIs:</a:t>
            </a:r>
            <a:r>
              <a:rPr lang="en-US" baseline="0" dirty="0"/>
              <a:t> What all the fuss is about</a:t>
            </a:r>
          </a:p>
          <a:p>
            <a:r>
              <a:rPr lang="en-US" baseline="0" dirty="0"/>
              <a:t>API Description Languages</a:t>
            </a:r>
          </a:p>
          <a:p>
            <a:r>
              <a:rPr lang="en-US" baseline="0" dirty="0"/>
              <a:t>Swagger, </a:t>
            </a:r>
            <a:r>
              <a:rPr lang="en-US" baseline="0" dirty="0" err="1"/>
              <a:t>OpenAPI</a:t>
            </a:r>
            <a:r>
              <a:rPr lang="en-US" baseline="0" dirty="0"/>
              <a:t> 2.0, 3.0 &amp; beyond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82557F-8EE8-445C-9256-D76527618171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994452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C0FF2-2A30-42AD-A4B2-B1B7949DA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Swagger or </a:t>
            </a:r>
            <a:r>
              <a:rPr lang="en-US" dirty="0" err="1"/>
              <a:t>OpenAPI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474DC-CD6E-4600-9C99-60B87CDEA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4920" y="2853079"/>
            <a:ext cx="5069840" cy="692761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300" b="1" dirty="0">
                <a:solidFill>
                  <a:srgbClr val="0070C0"/>
                </a:solidFill>
              </a:rPr>
              <a:t>Swagger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1F098C-9B06-4A4F-8F98-6678A8B38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66B91-337E-42F2-A3F8-B2FDAC828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1EF325C-168E-4764-8AA7-934335214CF4}"/>
              </a:ext>
            </a:extLst>
          </p:cNvPr>
          <p:cNvSpPr txBox="1">
            <a:spLocks/>
          </p:cNvSpPr>
          <p:nvPr/>
        </p:nvSpPr>
        <p:spPr>
          <a:xfrm>
            <a:off x="6751320" y="4514868"/>
            <a:ext cx="4599008" cy="53170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3300" b="1" dirty="0" err="1">
                <a:solidFill>
                  <a:srgbClr val="0070C0"/>
                </a:solidFill>
              </a:rPr>
              <a:t>OpenAPI</a:t>
            </a:r>
            <a:r>
              <a:rPr lang="en-US" sz="3300" b="1" dirty="0">
                <a:solidFill>
                  <a:srgbClr val="0070C0"/>
                </a:solidFill>
              </a:rPr>
              <a:t> Initiative (OAI)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D536290-A7B8-4591-ACD6-6E37D4B2A9A2}"/>
              </a:ext>
            </a:extLst>
          </p:cNvPr>
          <p:cNvSpPr txBox="1">
            <a:spLocks/>
          </p:cNvSpPr>
          <p:nvPr/>
        </p:nvSpPr>
        <p:spPr>
          <a:xfrm>
            <a:off x="-4033520" y="-129110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 collection of open source and commercial software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BFE49B5-D4A3-4727-B404-C9E7F88570B1}"/>
              </a:ext>
            </a:extLst>
          </p:cNvPr>
          <p:cNvSpPr txBox="1">
            <a:spLocks/>
          </p:cNvSpPr>
          <p:nvPr/>
        </p:nvSpPr>
        <p:spPr>
          <a:xfrm>
            <a:off x="6751320" y="2853079"/>
            <a:ext cx="4770120" cy="64722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3300" b="1" dirty="0" err="1">
                <a:solidFill>
                  <a:srgbClr val="0070C0"/>
                </a:solidFill>
              </a:rPr>
              <a:t>OpenAPI</a:t>
            </a:r>
            <a:r>
              <a:rPr lang="en-US" sz="3300" b="1" dirty="0">
                <a:solidFill>
                  <a:srgbClr val="0070C0"/>
                </a:solidFill>
              </a:rPr>
              <a:t> Specification (OAS)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FC73DF8-F234-4635-B20C-F3365C20BC58}"/>
              </a:ext>
            </a:extLst>
          </p:cNvPr>
          <p:cNvSpPr txBox="1">
            <a:spLocks/>
          </p:cNvSpPr>
          <p:nvPr/>
        </p:nvSpPr>
        <p:spPr>
          <a:xfrm>
            <a:off x="-4033520" y="1088181"/>
            <a:ext cx="4033520" cy="115245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A cool way to show API documentation with a built-in “Try it out” button.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6CD2ACA-7BDB-4B68-832F-06DEDE3EAE3A}"/>
              </a:ext>
            </a:extLst>
          </p:cNvPr>
          <p:cNvSpPr txBox="1">
            <a:spLocks/>
          </p:cNvSpPr>
          <p:nvPr/>
        </p:nvSpPr>
        <p:spPr>
          <a:xfrm>
            <a:off x="4925295" y="4573761"/>
            <a:ext cx="1436485" cy="457052"/>
          </a:xfrm>
          <a:prstGeom prst="rect">
            <a:avLst/>
          </a:prstGeom>
        </p:spPr>
        <p:txBody>
          <a:bodyPr vert="horz" lIns="0" tIns="45720" rIns="0" bIns="45720" rtlCol="0">
            <a:normAutofit fontScale="62500" lnSpcReduction="20000"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dirty="0"/>
              <a:t>(</a:t>
            </a:r>
            <a:r>
              <a:rPr lang="en-US" sz="3200" dirty="0"/>
              <a:t>Swagger</a:t>
            </a:r>
            <a:r>
              <a:rPr lang="en-US" dirty="0"/>
              <a:t> UI)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5EB2781-4BFE-4104-A381-5D17AB20517C}"/>
              </a:ext>
            </a:extLst>
          </p:cNvPr>
          <p:cNvSpPr txBox="1">
            <a:spLocks/>
          </p:cNvSpPr>
          <p:nvPr/>
        </p:nvSpPr>
        <p:spPr>
          <a:xfrm>
            <a:off x="-4033520" y="2580640"/>
            <a:ext cx="3925361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 brand name trademark owned by </a:t>
            </a:r>
            <a:r>
              <a:rPr lang="en-US" sz="2000" dirty="0" err="1"/>
              <a:t>SmartBear</a:t>
            </a:r>
            <a:endParaRPr lang="en-US" sz="20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0264E18-63F2-4C1A-9D1A-8649B0E9F534}"/>
              </a:ext>
            </a:extLst>
          </p:cNvPr>
          <p:cNvSpPr txBox="1">
            <a:spLocks/>
          </p:cNvSpPr>
          <p:nvPr/>
        </p:nvSpPr>
        <p:spPr>
          <a:xfrm>
            <a:off x="-4091008" y="3949295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An industry-standard language for describing REST APIs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50B1180-C228-4A78-BF44-BED0D6A992E5}"/>
              </a:ext>
            </a:extLst>
          </p:cNvPr>
          <p:cNvSpPr txBox="1">
            <a:spLocks/>
          </p:cNvSpPr>
          <p:nvPr/>
        </p:nvSpPr>
        <p:spPr>
          <a:xfrm>
            <a:off x="-4091007" y="5056759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An industry consortium formed under the Linux Foundation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7CBD7A-A7A0-4307-AA29-988AFD6D0C4A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3107185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079 0.29444 L 0.62291 0.2784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685" y="-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682 0.27847 L 0.44062 0.5289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10" y="12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742 -0.30972 L 0.63151 -0.316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440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76 -0.3162 L 0.89258 -0.0807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42" y="1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78 0.08403 L 0.68007 0.0886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93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7877 0.09144 L 0.44127 0.463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75" y="18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477 -0.4713 L 0.65911 -0.47778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688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5521 -0.47778 L 0.89245 0.0092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62" y="24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68 -0.11019 L 0.6737 -0.11667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062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6979 -0.11667 L 0.44062 0.36689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58" y="2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12" grpId="0"/>
      <p:bldP spid="12" grpId="1"/>
      <p:bldP spid="15" grpId="0"/>
      <p:bldP spid="16" grpId="0"/>
      <p:bldP spid="16" grpId="1"/>
      <p:bldP spid="17" grpId="0"/>
      <p:bldP spid="17" grpId="1"/>
      <p:bldP spid="18" grpId="0"/>
      <p:bldP spid="18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C0FF2-2A30-42AD-A4B2-B1B7949DA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Swagger or </a:t>
            </a:r>
            <a:r>
              <a:rPr lang="en-US" dirty="0" err="1"/>
              <a:t>OpenAPI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474DC-CD6E-4600-9C99-60B87CDEA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4920" y="2853079"/>
            <a:ext cx="5069840" cy="692761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300" b="1" dirty="0">
                <a:solidFill>
                  <a:srgbClr val="0070C0"/>
                </a:solidFill>
              </a:rPr>
              <a:t>Swagger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1F098C-9B06-4A4F-8F98-6678A8B38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66B91-337E-42F2-A3F8-B2FDAC828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1EF325C-168E-4764-8AA7-934335214CF4}"/>
              </a:ext>
            </a:extLst>
          </p:cNvPr>
          <p:cNvSpPr txBox="1">
            <a:spLocks/>
          </p:cNvSpPr>
          <p:nvPr/>
        </p:nvSpPr>
        <p:spPr>
          <a:xfrm>
            <a:off x="6751320" y="4514868"/>
            <a:ext cx="4599008" cy="53170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3300" b="1" dirty="0" err="1">
                <a:solidFill>
                  <a:srgbClr val="0070C0"/>
                </a:solidFill>
              </a:rPr>
              <a:t>OpenAPI</a:t>
            </a:r>
            <a:r>
              <a:rPr lang="en-US" sz="3300" b="1" dirty="0">
                <a:solidFill>
                  <a:srgbClr val="0070C0"/>
                </a:solidFill>
              </a:rPr>
              <a:t> Initiative (OAI)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D536290-A7B8-4591-ACD6-6E37D4B2A9A2}"/>
              </a:ext>
            </a:extLst>
          </p:cNvPr>
          <p:cNvSpPr txBox="1">
            <a:spLocks/>
          </p:cNvSpPr>
          <p:nvPr/>
        </p:nvSpPr>
        <p:spPr>
          <a:xfrm>
            <a:off x="1347403" y="3516918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 collection of open source and commercial software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BFE49B5-D4A3-4727-B404-C9E7F88570B1}"/>
              </a:ext>
            </a:extLst>
          </p:cNvPr>
          <p:cNvSpPr txBox="1">
            <a:spLocks/>
          </p:cNvSpPr>
          <p:nvPr/>
        </p:nvSpPr>
        <p:spPr>
          <a:xfrm>
            <a:off x="6751320" y="2853079"/>
            <a:ext cx="4770120" cy="64722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3300" b="1" dirty="0" err="1">
                <a:solidFill>
                  <a:srgbClr val="0070C0"/>
                </a:solidFill>
              </a:rPr>
              <a:t>OpenAPI</a:t>
            </a:r>
            <a:r>
              <a:rPr lang="en-US" sz="3300" b="1" dirty="0">
                <a:solidFill>
                  <a:srgbClr val="0070C0"/>
                </a:solidFill>
              </a:rPr>
              <a:t> Specification (OAS)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FC73DF8-F234-4635-B20C-F3365C20BC58}"/>
              </a:ext>
            </a:extLst>
          </p:cNvPr>
          <p:cNvSpPr txBox="1">
            <a:spLocks/>
          </p:cNvSpPr>
          <p:nvPr/>
        </p:nvSpPr>
        <p:spPr>
          <a:xfrm>
            <a:off x="1347403" y="4296272"/>
            <a:ext cx="4033520" cy="115245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A cool way to show API documentation with a built-in “Try it out” button.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6CD2ACA-7BDB-4B68-832F-06DEDE3EAE3A}"/>
              </a:ext>
            </a:extLst>
          </p:cNvPr>
          <p:cNvSpPr txBox="1">
            <a:spLocks/>
          </p:cNvSpPr>
          <p:nvPr/>
        </p:nvSpPr>
        <p:spPr>
          <a:xfrm>
            <a:off x="4925295" y="4573761"/>
            <a:ext cx="1436485" cy="457052"/>
          </a:xfrm>
          <a:prstGeom prst="rect">
            <a:avLst/>
          </a:prstGeom>
        </p:spPr>
        <p:txBody>
          <a:bodyPr vert="horz" lIns="0" tIns="45720" rIns="0" bIns="45720" rtlCol="0">
            <a:normAutofit fontScale="62500" lnSpcReduction="20000"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dirty="0"/>
              <a:t>(</a:t>
            </a:r>
            <a:r>
              <a:rPr lang="en-US" sz="3200" dirty="0"/>
              <a:t>Swagger</a:t>
            </a:r>
            <a:r>
              <a:rPr lang="en-US" dirty="0"/>
              <a:t> UI)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5EB2781-4BFE-4104-A381-5D17AB20517C}"/>
              </a:ext>
            </a:extLst>
          </p:cNvPr>
          <p:cNvSpPr txBox="1">
            <a:spLocks/>
          </p:cNvSpPr>
          <p:nvPr/>
        </p:nvSpPr>
        <p:spPr>
          <a:xfrm>
            <a:off x="1347403" y="5110647"/>
            <a:ext cx="3925361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 brand name trademark owned by </a:t>
            </a:r>
            <a:r>
              <a:rPr lang="en-US" sz="2000" dirty="0" err="1"/>
              <a:t>SmartBear</a:t>
            </a:r>
            <a:endParaRPr lang="en-US" sz="20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0264E18-63F2-4C1A-9D1A-8649B0E9F534}"/>
              </a:ext>
            </a:extLst>
          </p:cNvPr>
          <p:cNvSpPr txBox="1">
            <a:spLocks/>
          </p:cNvSpPr>
          <p:nvPr/>
        </p:nvSpPr>
        <p:spPr>
          <a:xfrm>
            <a:off x="6801490" y="3414324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An industry-standard language for describing REST APIs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50B1180-C228-4A78-BF44-BED0D6A992E5}"/>
              </a:ext>
            </a:extLst>
          </p:cNvPr>
          <p:cNvSpPr txBox="1">
            <a:spLocks/>
          </p:cNvSpPr>
          <p:nvPr/>
        </p:nvSpPr>
        <p:spPr>
          <a:xfrm>
            <a:off x="6801490" y="5128433"/>
            <a:ext cx="4033520" cy="8314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/>
              <a:t>An industry consortium formed under the Linux Foundation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7CBD7A-A7A0-4307-AA29-988AFD6D0C4A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1260704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3B837-491B-468F-BC49-EAE0696BD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we ready to roll?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73612-65EA-4F0F-9058-FE039582F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3887675" cy="4225882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API Studio installed?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Corporate license or trial activated?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API Studio running with dashboard displayed?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Hint: Keep the Reference Card Handy!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2FD6E7-F871-4CAA-AB75-97DBCFFA7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159ED-7FE1-4F07-B402-BD2ECF22F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136332-A1E0-4FF5-A23B-444B2D59D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514" y="1902479"/>
            <a:ext cx="6130950" cy="40749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3197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7E6F2-0275-4ADD-8FB9-401B1113E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err="1"/>
              <a:t>OpenAPI</a:t>
            </a:r>
            <a:r>
              <a:rPr lang="en-US" dirty="0"/>
              <a:t> 2.0 Fundamentals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CD3A29-1B88-4BA7-BBBE-AFFB7FED9C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67B102-C584-42BB-AD8C-04E967D6E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CF37BC-043D-405B-B73A-7932AECF2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4121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5A1C33-ABDA-40B5-826A-4FC7709C5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OpenAPI</a:t>
            </a:r>
            <a:r>
              <a:rPr lang="en-US" dirty="0"/>
              <a:t> Specification Language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C0A600B-DE39-4A62-B451-482B98F67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Specifications are maintained on GitHub:</a:t>
            </a:r>
            <a:br>
              <a:rPr lang="en-US" dirty="0"/>
            </a:br>
            <a:r>
              <a:rPr lang="en-US" dirty="0">
                <a:hlinkClick r:id="rId2"/>
              </a:rPr>
              <a:t>https://github.com/OAI/OpenAPI-Specification</a:t>
            </a:r>
            <a:r>
              <a:rPr lang="en-US" dirty="0"/>
              <a:t> </a:t>
            </a:r>
          </a:p>
          <a:p>
            <a:r>
              <a:rPr lang="en-US" dirty="0"/>
              <a:t>Specified as an object model.</a:t>
            </a:r>
          </a:p>
          <a:p>
            <a:r>
              <a:rPr lang="en-US" dirty="0"/>
              <a:t>Two syntaxes are supported: JSON and YAML.</a:t>
            </a:r>
          </a:p>
          <a:p>
            <a:r>
              <a:rPr lang="en-US" dirty="0"/>
              <a:t>A JSON Schema is provided for tool support &amp; partial validation. (Currently for v2. Schema for v3 is in progress.)</a:t>
            </a:r>
          </a:p>
          <a:p>
            <a:r>
              <a:rPr lang="en-US" dirty="0"/>
              <a:t>The human-readable specification is definitive.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2867A6-7B3E-487B-9E8A-3229F3982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252C4-76A6-4D22-B633-916A49681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103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CC527-7991-414A-9247-FBDA404F7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About YAML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C5A96-EAF5-4111-836B-ED8369689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0"/>
            <a:r>
              <a:rPr lang="en-US" dirty="0"/>
              <a:t>The preferred syntax for </a:t>
            </a:r>
            <a:r>
              <a:rPr lang="en-US" dirty="0" err="1"/>
              <a:t>OpenAPI</a:t>
            </a:r>
            <a:r>
              <a:rPr lang="en-US" dirty="0"/>
              <a:t> 2.0 editing and human consumption. </a:t>
            </a:r>
          </a:p>
          <a:p>
            <a:pPr lvl="0"/>
            <a:r>
              <a:rPr lang="en-US" dirty="0"/>
              <a:t>Acronym: “YAML </a:t>
            </a:r>
            <a:r>
              <a:rPr lang="en-US" dirty="0" err="1"/>
              <a:t>Ain’t</a:t>
            </a:r>
            <a:r>
              <a:rPr lang="en-US" dirty="0"/>
              <a:t> Markup Language”</a:t>
            </a:r>
          </a:p>
          <a:p>
            <a:pPr lvl="0"/>
            <a:r>
              <a:rPr lang="en-US" dirty="0"/>
              <a:t>A general-purpose structured language</a:t>
            </a:r>
          </a:p>
          <a:p>
            <a:pPr lvl="0"/>
            <a:r>
              <a:rPr lang="en-US" dirty="0"/>
              <a:t>White space is significant. Indents define block scope.</a:t>
            </a:r>
          </a:p>
          <a:p>
            <a:pPr lvl="0"/>
            <a:r>
              <a:rPr lang="en-US" dirty="0"/>
              <a:t>Designed with explicit support for JSON</a:t>
            </a:r>
          </a:p>
          <a:p>
            <a:pPr lvl="1"/>
            <a:r>
              <a:rPr lang="en-US" dirty="0"/>
              <a:t>Provides a JSON “Schema,” which is more like a “profile.”</a:t>
            </a:r>
          </a:p>
          <a:p>
            <a:pPr lvl="1"/>
            <a:r>
              <a:rPr lang="en-US" dirty="0"/>
              <a:t>Valid JSON is generally valid YAML. </a:t>
            </a:r>
          </a:p>
          <a:p>
            <a:pPr lvl="1"/>
            <a:r>
              <a:rPr lang="en-US" dirty="0"/>
              <a:t>YAML also supports more efficient and readable block syntax, without quotes, commas, curly braces, etc.</a:t>
            </a:r>
          </a:p>
          <a:p>
            <a:pPr lvl="1"/>
            <a:r>
              <a:rPr lang="en-US" dirty="0"/>
              <a:t>YAML can be used as a shorthand “JSON DSL.”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498232-FF5E-4CDD-A502-5122588CC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53CCE4-AD9C-470C-826B-43A3DA5B4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3329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668F8-9F1B-4E1A-80B4-3E6D1971B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YAML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37008-532F-4B54-A02E-E4110916E5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2894" y="2552871"/>
            <a:ext cx="4937760" cy="117788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Object or Map with</a:t>
            </a:r>
            <a:br>
              <a:rPr lang="en-US" dirty="0"/>
            </a:br>
            <a:r>
              <a:rPr lang="en-US" dirty="0"/>
              <a:t>Primitive Properties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934CED0-C960-45B5-B54E-06FB5D9F1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5872" y="1894503"/>
            <a:ext cx="4937760" cy="6873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String Array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039E12-BCE7-47F4-91E2-F9E19B652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9FAD87-27E9-46E2-9835-8949D464E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FD8E20-8CFD-4317-AC99-6A428D6A7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894" y="3572256"/>
            <a:ext cx="5312857" cy="24575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84363B-C80D-44D9-A39B-8DFF30AC3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9888" y="2416835"/>
            <a:ext cx="1676857" cy="16768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0A26FC-E5F4-4F03-B6F9-18FF056FE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9672" y="3206495"/>
            <a:ext cx="2565191" cy="2706277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DBF07624-DECC-4428-AA93-272858CC087A}"/>
              </a:ext>
            </a:extLst>
          </p:cNvPr>
          <p:cNvSpPr txBox="1">
            <a:spLocks/>
          </p:cNvSpPr>
          <p:nvPr/>
        </p:nvSpPr>
        <p:spPr>
          <a:xfrm>
            <a:off x="8883097" y="2656035"/>
            <a:ext cx="2711495" cy="6873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Object Array</a:t>
            </a:r>
          </a:p>
        </p:txBody>
      </p:sp>
    </p:spTree>
    <p:extLst>
      <p:ext uri="{BB962C8B-B14F-4D97-AF65-F5344CB8AC3E}">
        <p14:creationId xmlns:p14="http://schemas.microsoft.com/office/powerpoint/2010/main" val="2124268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039E12-BCE7-47F4-91E2-F9E19B652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9FAD87-27E9-46E2-9835-8949D464E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27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2668F8-9F1B-4E1A-80B4-3E6D1971B53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5344" y="287339"/>
            <a:ext cx="12106656" cy="61487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YAML Multi-Line Strings (most common)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55B5099D-EC89-4C5C-9930-E6E462D11B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547657"/>
              </p:ext>
            </p:extLst>
          </p:nvPr>
        </p:nvGraphicFramePr>
        <p:xfrm>
          <a:off x="249936" y="1231392"/>
          <a:ext cx="11777472" cy="4974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4272">
                  <a:extLst>
                    <a:ext uri="{9D8B030D-6E8A-4147-A177-3AD203B41FA5}">
                      <a16:colId xmlns:a16="http://schemas.microsoft.com/office/drawing/2014/main" val="3344249937"/>
                    </a:ext>
                  </a:extLst>
                </a:gridCol>
                <a:gridCol w="5874482">
                  <a:extLst>
                    <a:ext uri="{9D8B030D-6E8A-4147-A177-3AD203B41FA5}">
                      <a16:colId xmlns:a16="http://schemas.microsoft.com/office/drawing/2014/main" val="4233200516"/>
                    </a:ext>
                  </a:extLst>
                </a:gridCol>
                <a:gridCol w="4488718">
                  <a:extLst>
                    <a:ext uri="{9D8B030D-6E8A-4147-A177-3AD203B41FA5}">
                      <a16:colId xmlns:a16="http://schemas.microsoft.com/office/drawing/2014/main" val="467697693"/>
                    </a:ext>
                  </a:extLst>
                </a:gridCol>
              </a:tblGrid>
              <a:tr h="528510">
                <a:tc>
                  <a:txBody>
                    <a:bodyPr/>
                    <a:lstStyle/>
                    <a:p>
                      <a:r>
                        <a:rPr lang="en-US" dirty="0"/>
                        <a:t>Style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Behavior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939034"/>
                  </a:ext>
                </a:extLst>
              </a:tr>
              <a:tr h="1284350">
                <a:tc>
                  <a:txBody>
                    <a:bodyPr/>
                    <a:lstStyle/>
                    <a:p>
                      <a:r>
                        <a:rPr lang="en-US" b="1" dirty="0"/>
                        <a:t>Plain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Key: this is my very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endParaRPr lang="en-US" b="1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   long string</a:t>
                      </a:r>
                    </a:p>
                    <a:p>
                      <a:endParaRPr lang="en-US" dirty="0">
                        <a:latin typeface="Consolas" panose="020B0609020204030204" pitchFamily="49" charset="0"/>
                        <a:sym typeface="Wingdings" panose="05000000000000000000" pitchFamily="2" charset="2"/>
                      </a:endParaRPr>
                    </a:p>
                    <a:p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this is my very 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long 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Constructs a single-line string with no newline characters. Can begin on the same line as the key, or with additional newlines first. No escaping, no # or : combinations.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422165"/>
                  </a:ext>
                </a:extLst>
              </a:tr>
              <a:tr h="1580738">
                <a:tc>
                  <a:txBody>
                    <a:bodyPr/>
                    <a:lstStyle/>
                    <a:p>
                      <a:r>
                        <a:rPr lang="en-US" b="1" dirty="0"/>
                        <a:t>Folded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Key: &gt;</a:t>
                      </a:r>
                    </a:p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  this is my very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endParaRPr lang="en-US" b="1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  long string</a:t>
                      </a:r>
                    </a:p>
                    <a:p>
                      <a:endParaRPr lang="en-US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this is my very 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long string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highlight>
                            <a:srgbClr val="E2E2E2"/>
                          </a:highlight>
                          <a:latin typeface="Consolas" panose="020B0609020204030204" pitchFamily="49" charset="0"/>
                        </a:rPr>
                        <a:t>\n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Allows characters such as \ and " without escaping. Removes single newlines within the string (but adds one at the end), converts double newlines to singles.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082916"/>
                  </a:ext>
                </a:extLst>
              </a:tr>
              <a:tr h="1580738">
                <a:tc>
                  <a:txBody>
                    <a:bodyPr/>
                    <a:lstStyle/>
                    <a:p>
                      <a:r>
                        <a:rPr lang="en-US" b="1" dirty="0"/>
                        <a:t>Literal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Key: |</a:t>
                      </a:r>
                    </a:p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  this is my very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b="1" dirty="0" err="1"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b="1" dirty="0"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en-US" b="1" dirty="0">
                          <a:latin typeface="Consolas" panose="020B0609020204030204" pitchFamily="49" charset="0"/>
                        </a:rPr>
                        <a:t>  long string</a:t>
                      </a:r>
                    </a:p>
                    <a:p>
                      <a:endParaRPr lang="en-US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this is my very 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very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highlight>
                            <a:srgbClr val="E2E2E2"/>
                          </a:highlight>
                          <a:latin typeface="Consolas" panose="020B0609020204030204" pitchFamily="49" charset="0"/>
                        </a:rPr>
                        <a:t>\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highlight>
                            <a:srgbClr val="E2E2E2"/>
                          </a:highlight>
                          <a:latin typeface="Consolas" panose="020B0609020204030204" pitchFamily="49" charset="0"/>
                        </a:rPr>
                        <a:t>n</a:t>
                      </a:r>
                      <a:r>
                        <a:rPr lang="en-US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long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onsolas" panose="020B0609020204030204" pitchFamily="49" charset="0"/>
                        </a:rPr>
                        <a:t> string</a:t>
                      </a:r>
                      <a:r>
                        <a:rPr 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highlight>
                            <a:srgbClr val="E2E2E2"/>
                          </a:highlight>
                          <a:latin typeface="Consolas" panose="020B0609020204030204" pitchFamily="49" charset="0"/>
                        </a:rPr>
                        <a:t>\n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Allows characters such as \ and " without escaping. Turns every newline within the string into a literal newline, and adds one at the end: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571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7946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9EDE48F-7BF3-44D5-979F-8756D82DEB84}"/>
              </a:ext>
            </a:extLst>
          </p:cNvPr>
          <p:cNvSpPr/>
          <p:nvPr/>
        </p:nvSpPr>
        <p:spPr>
          <a:xfrm>
            <a:off x="890588" y="1371600"/>
            <a:ext cx="10715625" cy="67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A6713-451E-47F6-893F-0A32D128B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89735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OpenAPI</a:t>
            </a:r>
            <a:r>
              <a:rPr lang="en-US" dirty="0"/>
              <a:t> Object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16FB3-77C3-4F02-A9A3-521B5FB0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ED7D8-6AA4-46F4-AEE0-A3DC4C83A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1B4203-8D79-4D43-8B7B-AC89DDFD8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948" y="1371600"/>
            <a:ext cx="10280904" cy="455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586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9EDE48F-7BF3-44D5-979F-8756D82DEB84}"/>
              </a:ext>
            </a:extLst>
          </p:cNvPr>
          <p:cNvSpPr/>
          <p:nvPr/>
        </p:nvSpPr>
        <p:spPr>
          <a:xfrm>
            <a:off x="890588" y="1371600"/>
            <a:ext cx="10715625" cy="67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A6713-451E-47F6-893F-0A32D128B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89735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OpenAPI</a:t>
            </a:r>
            <a:r>
              <a:rPr lang="en-US" dirty="0"/>
              <a:t> Object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16FB3-77C3-4F02-A9A3-521B5FB0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ED7D8-6AA4-46F4-AEE0-A3DC4C83A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29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8DB356-0E37-4962-8CAC-82D66D1F75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89" t="12827" b="19709"/>
          <a:stretch/>
        </p:blipFill>
        <p:spPr>
          <a:xfrm>
            <a:off x="1246584" y="1266824"/>
            <a:ext cx="9222582" cy="48813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38377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Eyes on APIs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300B69-C897-44FD-BAF0-CDB9CD4A5D38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41203796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94F395-CDBB-466F-ACB9-C928F268681A}"/>
              </a:ext>
            </a:extLst>
          </p:cNvPr>
          <p:cNvSpPr/>
          <p:nvPr/>
        </p:nvSpPr>
        <p:spPr>
          <a:xfrm>
            <a:off x="890588" y="1371600"/>
            <a:ext cx="10715625" cy="67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A6713-451E-47F6-893F-0A32D128B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89735"/>
          </a:xfrm>
        </p:spPr>
        <p:txBody>
          <a:bodyPr/>
          <a:lstStyle/>
          <a:p>
            <a:r>
              <a:rPr lang="en-US" dirty="0"/>
              <a:t>The Info Object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16FB3-77C3-4F02-A9A3-521B5FB0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ED7D8-6AA4-46F4-AEE0-A3DC4C83A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2DF605-3283-40BB-94D4-E06EC9811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1428380"/>
            <a:ext cx="11058525" cy="44581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986042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94F395-CDBB-466F-ACB9-C928F268681A}"/>
              </a:ext>
            </a:extLst>
          </p:cNvPr>
          <p:cNvSpPr/>
          <p:nvPr/>
        </p:nvSpPr>
        <p:spPr>
          <a:xfrm>
            <a:off x="890588" y="1371600"/>
            <a:ext cx="10715625" cy="67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A6713-451E-47F6-893F-0A32D128B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89735"/>
          </a:xfrm>
        </p:spPr>
        <p:txBody>
          <a:bodyPr/>
          <a:lstStyle/>
          <a:p>
            <a:r>
              <a:rPr lang="en-US" dirty="0"/>
              <a:t>Server Object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16FB3-77C3-4F02-A9A3-521B5FB0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ED7D8-6AA4-46F4-AEE0-A3DC4C83A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160E75-79D0-4535-9038-24238DDEA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18" y="1709737"/>
            <a:ext cx="10977563" cy="38557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4194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E27A-051B-46F6-9B7B-F90657167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91366"/>
            <a:ext cx="10058400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Exercises: </a:t>
            </a:r>
            <a:r>
              <a:rPr lang="en-US" dirty="0" err="1"/>
              <a:t>OpenAPI</a:t>
            </a:r>
            <a:r>
              <a:rPr lang="en-US" dirty="0"/>
              <a:t> Info and Server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D3BEB-EF1B-453B-929C-146357840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5902" y="1898121"/>
            <a:ext cx="7467600" cy="4023360"/>
          </a:xfrm>
        </p:spPr>
        <p:txBody>
          <a:bodyPr>
            <a:normAutofit/>
          </a:bodyPr>
          <a:lstStyle/>
          <a:p>
            <a:r>
              <a:rPr lang="en-US" sz="2200" dirty="0"/>
              <a:t>Complete the exercises in the folder:</a:t>
            </a:r>
            <a:br>
              <a:rPr lang="en-US" sz="2200" dirty="0"/>
            </a:br>
            <a:r>
              <a:rPr lang="en-US" sz="2200" dirty="0">
                <a:latin typeface="Consolas" panose="020B0609020204030204" pitchFamily="49" charset="0"/>
              </a:rPr>
              <a:t>1 – </a:t>
            </a:r>
            <a:r>
              <a:rPr lang="en-US" sz="2200" dirty="0" err="1">
                <a:latin typeface="Consolas" panose="020B0609020204030204" pitchFamily="49" charset="0"/>
              </a:rPr>
              <a:t>OpenAPI</a:t>
            </a:r>
            <a:r>
              <a:rPr lang="en-US" sz="2200" dirty="0">
                <a:latin typeface="Consolas" panose="020B0609020204030204" pitchFamily="49" charset="0"/>
              </a:rPr>
              <a:t> and Server Object/exercises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703AC-25E5-4C27-A564-CE2D6AFD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0CEE2-336B-4389-9457-92BFFE58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5A3ACB-95F3-44AB-A644-50BD4E309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60" y="1993371"/>
            <a:ext cx="4702499" cy="23452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96212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3865263-395D-4561-A7BD-B63A57D03CCD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8E2EC4-6C76-4C62-A6C9-4340E7D0C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56" y="204594"/>
            <a:ext cx="5280012" cy="59965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FB4CF6-774C-4F9C-9E7C-87F843E9F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9319" y="286604"/>
            <a:ext cx="6009437" cy="861160"/>
          </a:xfrm>
        </p:spPr>
        <p:txBody>
          <a:bodyPr/>
          <a:lstStyle/>
          <a:p>
            <a:r>
              <a:rPr lang="en-US" dirty="0"/>
              <a:t>Core API Definitions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0FB515-C197-47E7-9F7D-37BE36418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227260"/>
            <a:ext cx="5662612" cy="5701856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Paths Object contains essential API definitions: 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Path Item</a:t>
            </a:r>
            <a:br>
              <a:rPr lang="en-US" b="1" dirty="0"/>
            </a:br>
            <a:r>
              <a:rPr lang="en-US" dirty="0"/>
              <a:t>a URL template representing one or more </a:t>
            </a:r>
            <a:r>
              <a:rPr lang="en-US" i="1" dirty="0"/>
              <a:t>resources</a:t>
            </a:r>
            <a:r>
              <a:rPr lang="en-US" dirty="0"/>
              <a:t>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Operation</a:t>
            </a:r>
            <a:br>
              <a:rPr lang="en-US" dirty="0"/>
            </a:br>
            <a:r>
              <a:rPr lang="en-US" dirty="0"/>
              <a:t>an action allowed on a path item, using HTTP methods.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Parameter</a:t>
            </a:r>
            <a:br>
              <a:rPr lang="en-US" dirty="0"/>
            </a:br>
            <a:r>
              <a:rPr lang="en-US" dirty="0"/>
              <a:t>information passed to the operation as part of a request.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Request Body </a:t>
            </a:r>
            <a:br>
              <a:rPr lang="en-US" b="1" dirty="0"/>
            </a:br>
            <a:r>
              <a:rPr lang="en-US" dirty="0"/>
              <a:t>specifies the request payload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Security requirement</a:t>
            </a:r>
            <a:br>
              <a:rPr lang="en-US" b="1" dirty="0"/>
            </a:br>
            <a:r>
              <a:rPr lang="en-US" dirty="0"/>
              <a:t>authentication and authorizations required for access.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Response</a:t>
            </a:r>
            <a:br>
              <a:rPr lang="en-US" dirty="0"/>
            </a:br>
            <a:r>
              <a:rPr lang="en-US" dirty="0"/>
              <a:t>a message returned by the operation to the client.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1315DF-3A42-4334-8957-90D7A856A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A6FBAB-D662-40B4-9F64-471424221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092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807F0-381E-481F-8967-CC43FE1B5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Paths Object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032303-B104-44CE-85ED-671CE456A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1B7559-2810-4086-9918-E18F55456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AA8BC5-36B6-423F-BB1D-205DE80E7C26}"/>
              </a:ext>
            </a:extLst>
          </p:cNvPr>
          <p:cNvSpPr txBox="1"/>
          <p:nvPr/>
        </p:nvSpPr>
        <p:spPr>
          <a:xfrm>
            <a:off x="1097280" y="1796886"/>
            <a:ext cx="9904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map of relative URL templates to path item definitions.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C3B6FE-FC42-420E-B675-5D7B74D19CDE}"/>
              </a:ext>
            </a:extLst>
          </p:cNvPr>
          <p:cNvSpPr txBox="1"/>
          <p:nvPr/>
        </p:nvSpPr>
        <p:spPr>
          <a:xfrm>
            <a:off x="1097279" y="4837533"/>
            <a:ext cx="9904549" cy="1328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400" dirty="0"/>
              <a:t>A path like </a:t>
            </a:r>
            <a:r>
              <a:rPr lang="en-US" sz="2400" dirty="0">
                <a:highlight>
                  <a:srgbClr val="E2E2E2"/>
                </a:highlight>
                <a:latin typeface="Consolas" panose="020B0609020204030204" pitchFamily="49" charset="0"/>
              </a:rPr>
              <a:t>/orders</a:t>
            </a:r>
            <a:r>
              <a:rPr lang="en-US" sz="2400" dirty="0"/>
              <a:t> defines a singleton resource.</a:t>
            </a:r>
          </a:p>
          <a:p>
            <a:pPr>
              <a:spcBef>
                <a:spcPts val="1000"/>
              </a:spcBef>
            </a:pPr>
            <a:r>
              <a:rPr lang="en-US" sz="2400" dirty="0"/>
              <a:t>A path template like </a:t>
            </a:r>
            <a:r>
              <a:rPr lang="en-US" sz="2400" dirty="0">
                <a:highlight>
                  <a:srgbClr val="E2E2E2"/>
                </a:highlight>
                <a:latin typeface="Consolas" panose="020B0609020204030204" pitchFamily="49" charset="0"/>
              </a:rPr>
              <a:t>/orders/{</a:t>
            </a:r>
            <a:r>
              <a:rPr lang="en-US" sz="2400" dirty="0" err="1">
                <a:highlight>
                  <a:srgbClr val="E2E2E2"/>
                </a:highlight>
                <a:latin typeface="Consolas" panose="020B0609020204030204" pitchFamily="49" charset="0"/>
              </a:rPr>
              <a:t>orderID</a:t>
            </a:r>
            <a:r>
              <a:rPr lang="en-US" sz="2400" dirty="0">
                <a:highlight>
                  <a:srgbClr val="E2E2E2"/>
                </a:highlight>
                <a:latin typeface="Consolas" panose="020B0609020204030204" pitchFamily="49" charset="0"/>
              </a:rPr>
              <a:t>}</a:t>
            </a:r>
            <a:r>
              <a:rPr lang="en-US" sz="2400" dirty="0"/>
              <a:t> defines a set of resources. A corresponding path parameter must be defined for each template placeholder.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AD7FBB-3670-4BCB-B472-4F89A24FA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399112"/>
            <a:ext cx="10807002" cy="22915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75268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F8C1C-C043-4993-A040-42336D960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71" y="286604"/>
            <a:ext cx="10575109" cy="860026"/>
          </a:xfrm>
        </p:spPr>
        <p:txBody>
          <a:bodyPr/>
          <a:lstStyle/>
          <a:p>
            <a:r>
              <a:rPr lang="en-US" dirty="0"/>
              <a:t>Path Item Object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E3FD3-738A-403B-9F80-45526366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A0F0B5-4967-43B1-B136-84E85FFE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DF85C4-5FA9-41C3-8EDD-44EA4BC4B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08" y="1209108"/>
            <a:ext cx="11630897" cy="46440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3110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3865263-395D-4561-A7BD-B63A57D03CCD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B4CF6-774C-4F9C-9E7C-87F843E9F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9319" y="286604"/>
            <a:ext cx="6009437" cy="861160"/>
          </a:xfrm>
        </p:spPr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0FB515-C197-47E7-9F7D-37BE36418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227260"/>
            <a:ext cx="5662612" cy="5344136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Information passed in a request: 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Parameter Object</a:t>
            </a:r>
            <a:br>
              <a:rPr lang="en-US" b="1" dirty="0"/>
            </a:br>
            <a:r>
              <a:rPr lang="en-US" dirty="0"/>
              <a:t>unit of information passed to the operation.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Parameter may have </a:t>
            </a:r>
            <a:r>
              <a:rPr lang="en-US" b="1" dirty="0"/>
              <a:t>schema </a:t>
            </a:r>
            <a:r>
              <a:rPr lang="en-US" dirty="0"/>
              <a:t>and </a:t>
            </a:r>
            <a:r>
              <a:rPr lang="en-US" b="1" dirty="0"/>
              <a:t>examples</a:t>
            </a:r>
            <a:r>
              <a:rPr lang="en-US" dirty="0"/>
              <a:t>, or may have </a:t>
            </a:r>
            <a:r>
              <a:rPr lang="en-US" b="1" dirty="0"/>
              <a:t>content</a:t>
            </a:r>
            <a:r>
              <a:rPr lang="en-US" dirty="0"/>
              <a:t>, but not both.	</a:t>
            </a:r>
            <a:endParaRPr lang="en-US" b="1" dirty="0"/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For Simple Cases: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Schema Object</a:t>
            </a:r>
            <a:br>
              <a:rPr lang="en-US" dirty="0"/>
            </a:br>
            <a:r>
              <a:rPr lang="en-US" dirty="0"/>
              <a:t>Describes the data type of the parameter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Example Object</a:t>
            </a:r>
            <a:br>
              <a:rPr lang="en-US" b="1" dirty="0"/>
            </a:br>
            <a:r>
              <a:rPr lang="en-US" dirty="0"/>
              <a:t>Single or multiple example parameter values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For Complex Cases: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Media Type</a:t>
            </a:r>
            <a:br>
              <a:rPr lang="en-US" b="1" dirty="0"/>
            </a:br>
            <a:r>
              <a:rPr lang="en-US" dirty="0"/>
              <a:t>A Schema and optional examples for a particular media type. Containing content map may have multiple media type objects.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1315DF-3A42-4334-8957-90D7A856A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A6FBAB-D662-40B4-9F64-471424221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2D5BBC-2228-49AE-ACA2-60C3C7FBB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90" y="286604"/>
            <a:ext cx="5636202" cy="5855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401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B48526B-CE32-4313-8C43-EB99E659B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Parameters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F8C9ADA-D615-4547-A5AF-043B5FE83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746171" cy="4725664"/>
          </a:xfrm>
        </p:spPr>
        <p:txBody>
          <a:bodyPr>
            <a:normAutofit fontScale="40000" lnSpcReduction="20000"/>
          </a:bodyPr>
          <a:lstStyle/>
          <a:p>
            <a:pPr>
              <a:lnSpc>
                <a:spcPct val="120000"/>
              </a:lnSpc>
            </a:pPr>
            <a:r>
              <a:rPr lang="en-US" sz="4400" dirty="0"/>
              <a:t>A non-body parameter with</a:t>
            </a:r>
            <a:br>
              <a:rPr lang="en-US" sz="4400" dirty="0"/>
            </a:br>
            <a:r>
              <a:rPr lang="en-US" sz="4400" dirty="0">
                <a:latin typeface="Consolas" panose="020B0609020204030204" pitchFamily="49" charset="0"/>
              </a:rPr>
              <a:t>in: path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MUST have</a:t>
            </a:r>
            <a:br>
              <a:rPr lang="en-US" sz="4400" dirty="0"/>
            </a:br>
            <a:r>
              <a:rPr lang="en-US" sz="4400" dirty="0">
                <a:latin typeface="Consolas" panose="020B0609020204030204" pitchFamily="49" charset="0"/>
              </a:rPr>
              <a:t>required: true</a:t>
            </a:r>
            <a:r>
              <a:rPr lang="en-US" sz="4400" dirty="0"/>
              <a:t> 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MUST correspond 1:1 with a variable expression</a:t>
            </a:r>
            <a:br>
              <a:rPr lang="en-US" sz="4400" dirty="0"/>
            </a:br>
            <a:r>
              <a:rPr lang="en-US" sz="4400" dirty="0"/>
              <a:t>in the path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SHOULD be declared at path item level</a:t>
            </a:r>
          </a:p>
          <a:p>
            <a:pPr lvl="1">
              <a:lnSpc>
                <a:spcPct val="120000"/>
              </a:lnSpc>
            </a:pPr>
            <a:r>
              <a:rPr lang="en-US" sz="3800" dirty="0"/>
              <a:t>It applies to all methods within the path item.</a:t>
            </a:r>
          </a:p>
          <a:p>
            <a:pPr lvl="1">
              <a:lnSpc>
                <a:spcPct val="120000"/>
              </a:lnSpc>
            </a:pPr>
            <a:r>
              <a:rPr lang="en-US" sz="3800" dirty="0"/>
              <a:t>It MAY</a:t>
            </a:r>
            <a:r>
              <a:rPr lang="en-US" sz="3800" i="1" dirty="0"/>
              <a:t> </a:t>
            </a:r>
            <a:r>
              <a:rPr lang="en-US" sz="3800" dirty="0"/>
              <a:t>be added or overridden </a:t>
            </a:r>
            <a:br>
              <a:rPr lang="en-US" sz="3800" dirty="0"/>
            </a:br>
            <a:r>
              <a:rPr lang="en-US" sz="3800" dirty="0"/>
              <a:t>(but not removed) at operation level.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The path item represents a </a:t>
            </a:r>
            <a:r>
              <a:rPr lang="en-US" sz="4400" i="1" dirty="0"/>
              <a:t>set of resources.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2EEF0-C094-4886-8135-2215A5060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CA3F4F-C55F-43BD-A479-2D2AE947C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37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2B2A34A-20E8-4FA9-B0C1-6FB63F820D71}"/>
              </a:ext>
            </a:extLst>
          </p:cNvPr>
          <p:cNvSpPr/>
          <p:nvPr/>
        </p:nvSpPr>
        <p:spPr>
          <a:xfrm>
            <a:off x="5978632" y="1866727"/>
            <a:ext cx="5516683" cy="286232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CD8B"/>
                </a:solidFill>
                <a:latin typeface="Consolas" panose="020B0609020204030204" pitchFamily="49" charset="0"/>
              </a:rPr>
              <a:t>/pets/{</a:t>
            </a:r>
            <a:r>
              <a:rPr lang="en-US" dirty="0" err="1">
                <a:solidFill>
                  <a:srgbClr val="FFCD8B"/>
                </a:solidFill>
                <a:latin typeface="Consolas" panose="020B0609020204030204" pitchFamily="49" charset="0"/>
              </a:rPr>
              <a:t>petId</a:t>
            </a:r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FFCD8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get: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parameters: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- name:</a:t>
            </a:r>
            <a:r>
              <a:rPr lang="en-US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FFCD8B"/>
                </a:solidFill>
                <a:latin typeface="Consolas" panose="020B0609020204030204" pitchFamily="49" charset="0"/>
              </a:rPr>
              <a:t>petId</a:t>
            </a:r>
            <a:endParaRPr lang="en-US" b="1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in:</a:t>
            </a:r>
            <a:r>
              <a:rPr lang="en-US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FFCD8B"/>
                </a:solidFill>
                <a:latin typeface="Consolas" panose="020B0609020204030204" pitchFamily="49" charset="0"/>
              </a:rPr>
              <a:t>path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  <a:r>
              <a:rPr lang="en-US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true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description:</a:t>
            </a:r>
            <a:r>
              <a:rPr lang="en-US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FFCD8B"/>
                </a:solidFill>
                <a:latin typeface="Consolas" panose="020B0609020204030204" pitchFamily="49" charset="0"/>
              </a:rPr>
              <a:t>The ID of the pet to retrieve.</a:t>
            </a:r>
          </a:p>
          <a:p>
            <a:r>
              <a:rPr lang="en-US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9A4F8D-B13D-475E-812A-6E429E2313E8}"/>
              </a:ext>
            </a:extLst>
          </p:cNvPr>
          <p:cNvSpPr/>
          <p:nvPr/>
        </p:nvSpPr>
        <p:spPr>
          <a:xfrm>
            <a:off x="6950155" y="1906894"/>
            <a:ext cx="878851" cy="3137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11E590-29D3-4A1E-8223-A3AE0942BB45}"/>
              </a:ext>
            </a:extLst>
          </p:cNvPr>
          <p:cNvSpPr/>
          <p:nvPr/>
        </p:nvSpPr>
        <p:spPr>
          <a:xfrm>
            <a:off x="7981406" y="3010225"/>
            <a:ext cx="878851" cy="3137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3D7DC0E0-DE26-429F-BF80-3E6DE3F24D61}"/>
              </a:ext>
            </a:extLst>
          </p:cNvPr>
          <p:cNvSpPr txBox="1">
            <a:spLocks/>
          </p:cNvSpPr>
          <p:nvPr/>
        </p:nvSpPr>
        <p:spPr>
          <a:xfrm>
            <a:off x="5978632" y="4858416"/>
            <a:ext cx="5516683" cy="461405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39188717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E27A-051B-46F6-9B7B-F90657167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Path Items &amp; Path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D3BEB-EF1B-453B-929C-146357840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0" y="1845734"/>
            <a:ext cx="5250180" cy="4023360"/>
          </a:xfrm>
        </p:spPr>
        <p:txBody>
          <a:bodyPr>
            <a:normAutofit/>
          </a:bodyPr>
          <a:lstStyle/>
          <a:p>
            <a:r>
              <a:rPr lang="en-US" sz="3000" dirty="0"/>
              <a:t>Complete the exercises in the folder:</a:t>
            </a:r>
            <a:br>
              <a:rPr lang="en-US" sz="3000" dirty="0"/>
            </a:br>
            <a:r>
              <a:rPr lang="en-US" sz="2400" dirty="0">
                <a:latin typeface="Consolas" panose="020B0609020204030204" pitchFamily="49" charset="0"/>
              </a:rPr>
              <a:t>2 – Paths and Path Parameters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703AC-25E5-4C27-A564-CE2D6AFD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0CEE2-336B-4389-9457-92BFFE58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B1A08C-EE76-419B-A68D-1506CF840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994970"/>
            <a:ext cx="4602480" cy="186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3770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2DA445-C2E6-40D5-83BA-BD44358459F2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286603"/>
            <a:ext cx="10387584" cy="1450757"/>
          </a:xfrm>
        </p:spPr>
        <p:txBody>
          <a:bodyPr/>
          <a:lstStyle/>
          <a:p>
            <a:pPr lvl="0" fontAlgn="base"/>
            <a:r>
              <a:rPr lang="en-US" dirty="0"/>
              <a:t>OpenAPI Operations and HTTP Methods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39</a:t>
            </a:fld>
            <a:endParaRPr lang="en-US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BF715E83-A14A-46BF-9C86-EF399E791B0F}"/>
              </a:ext>
            </a:extLst>
          </p:cNvPr>
          <p:cNvSpPr txBox="1">
            <a:spLocks/>
          </p:cNvSpPr>
          <p:nvPr/>
        </p:nvSpPr>
        <p:spPr>
          <a:xfrm>
            <a:off x="580571" y="1955072"/>
            <a:ext cx="5779589" cy="4023360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dirty="0"/>
              <a:t>HTTP defines a </a:t>
            </a:r>
            <a:r>
              <a:rPr lang="en-US" i="1" dirty="0"/>
              <a:t>uniform interface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a standardized set of methods for each resource. </a:t>
            </a:r>
          </a:p>
          <a:p>
            <a:pPr>
              <a:lnSpc>
                <a:spcPct val="120000"/>
              </a:lnSpc>
            </a:pPr>
            <a:r>
              <a:rPr lang="en-US" dirty="0"/>
              <a:t>Methods have predefined semantics.</a:t>
            </a:r>
          </a:p>
          <a:p>
            <a:pPr>
              <a:lnSpc>
                <a:spcPct val="120000"/>
              </a:lnSpc>
            </a:pPr>
            <a:r>
              <a:rPr lang="en-US" dirty="0"/>
              <a:t>Important to match the intended behavior of an operation to the appropriate HTTP method.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1A6FB8E-0211-4F78-996D-E3D700C478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385431"/>
              </p:ext>
            </p:extLst>
          </p:nvPr>
        </p:nvGraphicFramePr>
        <p:xfrm>
          <a:off x="6573520" y="1939749"/>
          <a:ext cx="5130800" cy="42450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423">
                  <a:extLst>
                    <a:ext uri="{9D8B030D-6E8A-4147-A177-3AD203B41FA5}">
                      <a16:colId xmlns:a16="http://schemas.microsoft.com/office/drawing/2014/main" val="3568137966"/>
                    </a:ext>
                  </a:extLst>
                </a:gridCol>
                <a:gridCol w="1303061">
                  <a:extLst>
                    <a:ext uri="{9D8B030D-6E8A-4147-A177-3AD203B41FA5}">
                      <a16:colId xmlns:a16="http://schemas.microsoft.com/office/drawing/2014/main" val="1437457399"/>
                    </a:ext>
                  </a:extLst>
                </a:gridCol>
                <a:gridCol w="1364141">
                  <a:extLst>
                    <a:ext uri="{9D8B030D-6E8A-4147-A177-3AD203B41FA5}">
                      <a16:colId xmlns:a16="http://schemas.microsoft.com/office/drawing/2014/main" val="3529293247"/>
                    </a:ext>
                  </a:extLst>
                </a:gridCol>
                <a:gridCol w="1140175">
                  <a:extLst>
                    <a:ext uri="{9D8B030D-6E8A-4147-A177-3AD203B41FA5}">
                      <a16:colId xmlns:a16="http://schemas.microsoft.com/office/drawing/2014/main" val="1793118770"/>
                    </a:ext>
                  </a:extLst>
                </a:gridCol>
              </a:tblGrid>
              <a:tr h="97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method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safe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idempotent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cacheable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755758582"/>
                  </a:ext>
                </a:extLst>
              </a:tr>
              <a:tr h="4033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GET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✔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843942682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POST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907445752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PUT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220415278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PATCH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07380714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DELETE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731923807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HEAD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902528146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OPTIONS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✔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88918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4900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get 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326492" cy="402335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Perfect Storm:</a:t>
            </a:r>
            <a:endParaRPr lang="en-US" baseline="0" dirty="0"/>
          </a:p>
          <a:p>
            <a:pPr lvl="1"/>
            <a:r>
              <a:rPr lang="en-US" baseline="0" dirty="0"/>
              <a:t>Ubiquitous, standardized web communication</a:t>
            </a:r>
            <a:r>
              <a:rPr lang="en-US" dirty="0"/>
              <a:t> technology</a:t>
            </a:r>
            <a:endParaRPr lang="en-US" baseline="0" dirty="0"/>
          </a:p>
          <a:p>
            <a:pPr lvl="1"/>
            <a:r>
              <a:rPr lang="en-US" dirty="0"/>
              <a:t>AJAX: The web works for data</a:t>
            </a:r>
            <a:endParaRPr lang="en-US" baseline="0" dirty="0"/>
          </a:p>
          <a:p>
            <a:pPr lvl="1"/>
            <a:r>
              <a:rPr lang="en-US" dirty="0"/>
              <a:t>Mobile</a:t>
            </a:r>
          </a:p>
          <a:p>
            <a:pPr lvl="1"/>
            <a:r>
              <a:rPr lang="en-US" dirty="0"/>
              <a:t>SaaS</a:t>
            </a:r>
          </a:p>
          <a:p>
            <a:pPr lvl="1"/>
            <a:r>
              <a:rPr lang="en-US" dirty="0"/>
              <a:t>Integration “Big Bang”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Result: The API Economy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https://i.ytimg.com/vi/XDWXNelRsOg/maxresdefa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1713" y="2452008"/>
            <a:ext cx="6074821" cy="341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0063D48-0BBB-425B-B7B4-09559DFC01A6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1957686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B329B95-0181-4A2E-B6E6-DC7614BEF7DD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571" y="286603"/>
            <a:ext cx="10575109" cy="1450757"/>
          </a:xfrm>
        </p:spPr>
        <p:txBody>
          <a:bodyPr/>
          <a:lstStyle/>
          <a:p>
            <a:pPr lvl="0" fontAlgn="base"/>
            <a:r>
              <a:rPr lang="en-US" dirty="0"/>
              <a:t>HTTP Method Semantics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40</a:t>
            </a:fld>
            <a:endParaRPr lang="en-US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BF715E83-A14A-46BF-9C86-EF399E791B0F}"/>
              </a:ext>
            </a:extLst>
          </p:cNvPr>
          <p:cNvSpPr txBox="1">
            <a:spLocks/>
          </p:cNvSpPr>
          <p:nvPr/>
        </p:nvSpPr>
        <p:spPr>
          <a:xfrm>
            <a:off x="580571" y="1955071"/>
            <a:ext cx="5779589" cy="4245071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464" indent="-283464">
              <a:buFont typeface="Arial" panose="020B0604020202020204" pitchFamily="34" charset="0"/>
              <a:buChar char="•"/>
            </a:pPr>
            <a:r>
              <a:rPr lang="en-US" b="1" dirty="0"/>
              <a:t>Safe</a:t>
            </a:r>
            <a:br>
              <a:rPr lang="en-US" dirty="0"/>
            </a:br>
            <a:r>
              <a:rPr lang="en-US" dirty="0"/>
              <a:t>Read-only. Does not change the state of the server.</a:t>
            </a:r>
          </a:p>
          <a:p>
            <a:pPr marL="283464" indent="-283464">
              <a:buFont typeface="Arial" panose="020B0604020202020204" pitchFamily="34" charset="0"/>
              <a:buChar char="•"/>
            </a:pPr>
            <a:r>
              <a:rPr lang="en-US" b="1" dirty="0"/>
              <a:t>Idempotent</a:t>
            </a:r>
            <a:br>
              <a:rPr lang="en-US" dirty="0"/>
            </a:br>
            <a:r>
              <a:rPr lang="en-US" dirty="0"/>
              <a:t>Repeated requests will have the same effect as first request.</a:t>
            </a:r>
          </a:p>
          <a:p>
            <a:pPr marL="283464" indent="-283464">
              <a:buFont typeface="Arial" panose="020B0604020202020204" pitchFamily="34" charset="0"/>
              <a:buChar char="•"/>
            </a:pPr>
            <a:r>
              <a:rPr lang="en-US" b="1" dirty="0"/>
              <a:t>Cacheable</a:t>
            </a:r>
            <a:br>
              <a:rPr lang="en-US" b="1" dirty="0"/>
            </a:br>
            <a:r>
              <a:rPr lang="en-US" dirty="0"/>
              <a:t>Responses may be cached, according to HTTP rules. (See </a:t>
            </a:r>
            <a:r>
              <a:rPr lang="en-US" dirty="0">
                <a:hlinkClick r:id="rId2"/>
              </a:rPr>
              <a:t>rfc7234</a:t>
            </a:r>
            <a:r>
              <a:rPr lang="en-US" dirty="0"/>
              <a:t>.)</a:t>
            </a:r>
            <a:br>
              <a:rPr lang="en-US" b="1" dirty="0"/>
            </a:b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1A6FB8E-0211-4F78-996D-E3D700C4782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73520" y="1939749"/>
          <a:ext cx="5130800" cy="42450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423">
                  <a:extLst>
                    <a:ext uri="{9D8B030D-6E8A-4147-A177-3AD203B41FA5}">
                      <a16:colId xmlns:a16="http://schemas.microsoft.com/office/drawing/2014/main" val="3568137966"/>
                    </a:ext>
                  </a:extLst>
                </a:gridCol>
                <a:gridCol w="1303061">
                  <a:extLst>
                    <a:ext uri="{9D8B030D-6E8A-4147-A177-3AD203B41FA5}">
                      <a16:colId xmlns:a16="http://schemas.microsoft.com/office/drawing/2014/main" val="1437457399"/>
                    </a:ext>
                  </a:extLst>
                </a:gridCol>
                <a:gridCol w="1364141">
                  <a:extLst>
                    <a:ext uri="{9D8B030D-6E8A-4147-A177-3AD203B41FA5}">
                      <a16:colId xmlns:a16="http://schemas.microsoft.com/office/drawing/2014/main" val="3529293247"/>
                    </a:ext>
                  </a:extLst>
                </a:gridCol>
                <a:gridCol w="1140175">
                  <a:extLst>
                    <a:ext uri="{9D8B030D-6E8A-4147-A177-3AD203B41FA5}">
                      <a16:colId xmlns:a16="http://schemas.microsoft.com/office/drawing/2014/main" val="1793118770"/>
                    </a:ext>
                  </a:extLst>
                </a:gridCol>
              </a:tblGrid>
              <a:tr h="97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method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safe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idempotent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cacheable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755758582"/>
                  </a:ext>
                </a:extLst>
              </a:tr>
              <a:tr h="4033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GET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✔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843942682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POST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907445752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PUT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220415278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PATCH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07380714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DELETE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731923807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HEAD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902528146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OPTIONS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✔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88918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20692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F08B37D-29EF-4F33-B8EA-68F5771F2C13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53860-C272-4408-BF45-BB5BF538A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86603"/>
            <a:ext cx="10495280" cy="1450757"/>
          </a:xfrm>
        </p:spPr>
        <p:txBody>
          <a:bodyPr/>
          <a:lstStyle/>
          <a:p>
            <a:r>
              <a:rPr lang="en-US" dirty="0"/>
              <a:t>Common HTTP Methods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791420-C8D2-4A8E-A54A-0FC6CC050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06B7E4-4447-4854-8323-2A679F49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41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2DFEE01-1AC4-43D5-8CF9-FC99436F1F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843853"/>
              </p:ext>
            </p:extLst>
          </p:nvPr>
        </p:nvGraphicFramePr>
        <p:xfrm>
          <a:off x="660400" y="1812650"/>
          <a:ext cx="10952479" cy="42919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8655">
                  <a:extLst>
                    <a:ext uri="{9D8B030D-6E8A-4147-A177-3AD203B41FA5}">
                      <a16:colId xmlns:a16="http://schemas.microsoft.com/office/drawing/2014/main" val="3568137966"/>
                    </a:ext>
                  </a:extLst>
                </a:gridCol>
                <a:gridCol w="6770624">
                  <a:extLst>
                    <a:ext uri="{9D8B030D-6E8A-4147-A177-3AD203B41FA5}">
                      <a16:colId xmlns:a16="http://schemas.microsoft.com/office/drawing/2014/main" val="2608299159"/>
                    </a:ext>
                  </a:extLst>
                </a:gridCol>
                <a:gridCol w="1062059">
                  <a:extLst>
                    <a:ext uri="{9D8B030D-6E8A-4147-A177-3AD203B41FA5}">
                      <a16:colId xmlns:a16="http://schemas.microsoft.com/office/drawing/2014/main" val="1437457399"/>
                    </a:ext>
                  </a:extLst>
                </a:gridCol>
                <a:gridCol w="1111842">
                  <a:extLst>
                    <a:ext uri="{9D8B030D-6E8A-4147-A177-3AD203B41FA5}">
                      <a16:colId xmlns:a16="http://schemas.microsoft.com/office/drawing/2014/main" val="3529293247"/>
                    </a:ext>
                  </a:extLst>
                </a:gridCol>
                <a:gridCol w="929299">
                  <a:extLst>
                    <a:ext uri="{9D8B030D-6E8A-4147-A177-3AD203B41FA5}">
                      <a16:colId xmlns:a16="http://schemas.microsoft.com/office/drawing/2014/main" val="1793118770"/>
                    </a:ext>
                  </a:extLst>
                </a:gridCol>
              </a:tblGrid>
              <a:tr h="971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method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safe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idem.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cache.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755758582"/>
                  </a:ext>
                </a:extLst>
              </a:tr>
              <a:tr h="4033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GET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"requests transfer of a current selected representation for the target resource."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843942682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POST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"requests that the target resource process the representation enclosed in the request according to the resource's own specific semantics."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2907445752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PUT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"requests that the state of the target resource be created or replaced with the state defined by the representation enclosed in the request message payload."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1220415278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PATCH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"requests that a set of changes described in the request entity be applied to the resource identified by the Request-URI."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07380714"/>
                  </a:ext>
                </a:extLst>
              </a:tr>
              <a:tr h="5258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DELETE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"requests that the origin server remove the association between the target resource and its current functionality."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✘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731923807"/>
                  </a:ext>
                </a:extLst>
              </a:tr>
              <a:tr h="648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HEAD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"is identical to GET except that the server MUST NOT send a message body in the response (i.e., the response terminates at the end of the header block)."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902528146"/>
                  </a:ext>
                </a:extLst>
              </a:tr>
              <a:tr h="5870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OPTIONS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"requests information about the communication options available on the request/response chain identified by the effective request URI."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✔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✘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2269" marR="42269" marT="19509" marB="19509" anchor="ctr"/>
                </a:tc>
                <a:extLst>
                  <a:ext uri="{0D108BD9-81ED-4DB2-BD59-A6C34878D82A}">
                    <a16:rowId xmlns:a16="http://schemas.microsoft.com/office/drawing/2014/main" val="3488918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4151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83DC41-4A76-431E-AA79-1E5781D450BA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DF8C1C-C043-4993-A040-42336D960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71" y="286604"/>
            <a:ext cx="10575109" cy="860026"/>
          </a:xfrm>
        </p:spPr>
        <p:txBody>
          <a:bodyPr/>
          <a:lstStyle/>
          <a:p>
            <a:r>
              <a:rPr lang="en-US" dirty="0"/>
              <a:t>Response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E3FD3-738A-403B-9F80-45526366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A0F0B5-4967-43B1-B136-84E85FFE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3C6BD6-5050-48F0-B183-16F6C76C6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002" y="1349504"/>
            <a:ext cx="6695693" cy="4722112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11A63DF9-7AC8-411F-866B-A26E952B3A9A}"/>
              </a:ext>
            </a:extLst>
          </p:cNvPr>
          <p:cNvSpPr txBox="1">
            <a:spLocks/>
          </p:cNvSpPr>
          <p:nvPr/>
        </p:nvSpPr>
        <p:spPr>
          <a:xfrm>
            <a:off x="7171695" y="1146630"/>
            <a:ext cx="4548475" cy="5261744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Response Object</a:t>
            </a:r>
            <a:br>
              <a:rPr lang="en-US" b="1" dirty="0"/>
            </a:br>
            <a:r>
              <a:rPr lang="en-US" dirty="0"/>
              <a:t>Response from the service.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Header Object:</a:t>
            </a:r>
            <a:br>
              <a:rPr lang="en-US" b="1" dirty="0"/>
            </a:br>
            <a:r>
              <a:rPr lang="en-US" dirty="0"/>
              <a:t>HTTP response headers. 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Structure is like Parameter, but without </a:t>
            </a:r>
            <a:r>
              <a:rPr lang="en-US" b="1" dirty="0"/>
              <a:t>name </a:t>
            </a:r>
            <a:r>
              <a:rPr lang="en-US" dirty="0"/>
              <a:t>and </a:t>
            </a:r>
            <a:r>
              <a:rPr lang="en-US" b="1" dirty="0"/>
              <a:t>in</a:t>
            </a:r>
            <a:r>
              <a:rPr lang="en-US" dirty="0"/>
              <a:t> properties. Describes the data type of the parameter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Like parameter, may have </a:t>
            </a:r>
            <a:r>
              <a:rPr lang="en-US" b="1" dirty="0"/>
              <a:t>schema </a:t>
            </a:r>
            <a:r>
              <a:rPr lang="en-US" dirty="0"/>
              <a:t>and </a:t>
            </a:r>
            <a:r>
              <a:rPr lang="en-US" b="1" dirty="0"/>
              <a:t>examples</a:t>
            </a:r>
            <a:r>
              <a:rPr lang="en-US" dirty="0"/>
              <a:t>, or may have </a:t>
            </a:r>
            <a:r>
              <a:rPr lang="en-US" b="1" dirty="0"/>
              <a:t>content</a:t>
            </a:r>
            <a:r>
              <a:rPr lang="en-US" dirty="0"/>
              <a:t>, but not both.</a:t>
            </a:r>
          </a:p>
        </p:txBody>
      </p:sp>
    </p:spTree>
    <p:extLst>
      <p:ext uri="{BB962C8B-B14F-4D97-AF65-F5344CB8AC3E}">
        <p14:creationId xmlns:p14="http://schemas.microsoft.com/office/powerpoint/2010/main" val="335785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E27A-051B-46F6-9B7B-F90657167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GET Operation and Response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D3BEB-EF1B-453B-929C-146357840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0" y="1845734"/>
            <a:ext cx="5250180" cy="4023360"/>
          </a:xfrm>
        </p:spPr>
        <p:txBody>
          <a:bodyPr>
            <a:normAutofit/>
          </a:bodyPr>
          <a:lstStyle/>
          <a:p>
            <a:r>
              <a:rPr lang="en-US" sz="3000" dirty="0"/>
              <a:t>Complete the exercises in the folder:</a:t>
            </a:r>
            <a:br>
              <a:rPr lang="en-US" sz="3000" dirty="0"/>
            </a:br>
            <a:r>
              <a:rPr lang="en-US" sz="2200" dirty="0">
                <a:latin typeface="Consolas" panose="020B0609020204030204" pitchFamily="49" charset="0"/>
              </a:rPr>
              <a:t>3 – GET Operation and Responses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703AC-25E5-4C27-A564-CE2D6AFD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0CEE2-336B-4389-9457-92BFFE58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EAC21C-B4ED-4247-A70F-898E4FE1B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935689"/>
            <a:ext cx="4623163" cy="227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4354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32482B3-90DC-4B5D-9D46-12320A08D1D1}"/>
              </a:ext>
            </a:extLst>
          </p:cNvPr>
          <p:cNvSpPr/>
          <p:nvPr/>
        </p:nvSpPr>
        <p:spPr>
          <a:xfrm>
            <a:off x="6096000" y="1906893"/>
            <a:ext cx="5721527" cy="3554819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paths: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FFCD8B"/>
                </a:solidFill>
                <a:latin typeface="Consolas" panose="020B0609020204030204" pitchFamily="49" charset="0"/>
              </a:rPr>
              <a:t>/pets: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get: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summary: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List all pets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5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operationId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 err="1">
                <a:solidFill>
                  <a:srgbClr val="FFCD8B"/>
                </a:solidFill>
                <a:latin typeface="Consolas" panose="020B0609020204030204" pitchFamily="49" charset="0"/>
              </a:rPr>
              <a:t>listPets</a:t>
            </a:r>
            <a:endParaRPr lang="en-US" sz="1500" b="1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      parameters: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- name: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limit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in: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query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description: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&gt;</a:t>
            </a:r>
          </a:p>
          <a:p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How many items to return</a:t>
            </a:r>
          </a:p>
          <a:p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at one time (max 100)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false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schema:</a:t>
            </a:r>
          </a:p>
          <a:p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            type: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integer</a:t>
            </a:r>
          </a:p>
          <a:p>
            <a:r>
              <a:rPr lang="en-US" sz="15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500" b="1" dirty="0">
                <a:solidFill>
                  <a:srgbClr val="87CEFA"/>
                </a:solidFill>
                <a:latin typeface="Consolas" panose="020B0609020204030204" pitchFamily="49" charset="0"/>
              </a:rPr>
              <a:t>format:</a:t>
            </a:r>
            <a:r>
              <a:rPr lang="en-US" sz="15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500" b="1" dirty="0">
                <a:solidFill>
                  <a:srgbClr val="FFCD8B"/>
                </a:solidFill>
                <a:latin typeface="Consolas" panose="020B0609020204030204" pitchFamily="49" charset="0"/>
              </a:rPr>
              <a:t>int32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B48526B-CE32-4313-8C43-EB99E659B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Parameters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F8C9ADA-D615-4547-A5AF-043B5FE83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746171" cy="4725664"/>
          </a:xfrm>
        </p:spPr>
        <p:txBody>
          <a:bodyPr>
            <a:normAutofit fontScale="40000" lnSpcReduction="20000"/>
          </a:bodyPr>
          <a:lstStyle/>
          <a:p>
            <a:pPr>
              <a:lnSpc>
                <a:spcPct val="120000"/>
              </a:lnSpc>
            </a:pPr>
            <a:r>
              <a:rPr lang="en-US" sz="4400" dirty="0"/>
              <a:t>A non-body parameter with</a:t>
            </a:r>
            <a:br>
              <a:rPr lang="en-US" sz="4400" dirty="0"/>
            </a:br>
            <a:r>
              <a:rPr lang="en-US" sz="4400" dirty="0">
                <a:latin typeface="Consolas" panose="020B0609020204030204" pitchFamily="49" charset="0"/>
              </a:rPr>
              <a:t>in: query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Passed on the </a:t>
            </a:r>
            <a:r>
              <a:rPr lang="en-US" sz="4400" i="1" dirty="0"/>
              <a:t>query string</a:t>
            </a:r>
            <a:r>
              <a:rPr lang="en-US" sz="4400" dirty="0"/>
              <a:t> with the convention:</a:t>
            </a:r>
            <a:br>
              <a:rPr lang="en-US" sz="4400" dirty="0"/>
            </a:br>
            <a:r>
              <a:rPr lang="en-US" sz="4400" dirty="0">
                <a:latin typeface="Consolas" panose="020B0609020204030204" pitchFamily="49" charset="0"/>
              </a:rPr>
              <a:t>…resource</a:t>
            </a:r>
            <a:r>
              <a:rPr lang="en-US" sz="4400" dirty="0">
                <a:solidFill>
                  <a:srgbClr val="00B0F0"/>
                </a:solidFill>
                <a:latin typeface="Consolas" panose="020B0609020204030204" pitchFamily="49" charset="0"/>
              </a:rPr>
              <a:t>?</a:t>
            </a:r>
            <a:r>
              <a:rPr lang="en-US" sz="4400" dirty="0">
                <a:solidFill>
                  <a:schemeClr val="accent3"/>
                </a:solidFill>
                <a:latin typeface="Consolas" panose="020B0609020204030204" pitchFamily="49" charset="0"/>
              </a:rPr>
              <a:t>param1=val1</a:t>
            </a:r>
            <a:r>
              <a:rPr lang="en-US" sz="4400" dirty="0">
                <a:solidFill>
                  <a:srgbClr val="00B0F0"/>
                </a:solidFill>
                <a:latin typeface="Consolas" panose="020B0609020204030204" pitchFamily="49" charset="0"/>
              </a:rPr>
              <a:t>&amp;</a:t>
            </a:r>
            <a:r>
              <a:rPr lang="en-US" sz="4400" dirty="0">
                <a:solidFill>
                  <a:schemeClr val="accent5"/>
                </a:solidFill>
                <a:latin typeface="Consolas" panose="020B0609020204030204" pitchFamily="49" charset="0"/>
              </a:rPr>
              <a:t>param2=val2</a:t>
            </a:r>
            <a:r>
              <a:rPr lang="en-US" sz="4400" dirty="0">
                <a:latin typeface="Consolas" panose="020B0609020204030204" pitchFamily="49" charset="0"/>
              </a:rPr>
              <a:t>…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May be required or optional.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May be specified at path item level, or at operation level.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Can be used to specify a query protocol, or to pass supplementary request data, e.g. language, format. </a:t>
            </a:r>
          </a:p>
          <a:p>
            <a:pPr>
              <a:lnSpc>
                <a:spcPct val="120000"/>
              </a:lnSpc>
            </a:pPr>
            <a:r>
              <a:rPr lang="en-US" sz="4400" dirty="0"/>
              <a:t>Visible as part of the URL, easy to send the request from a browser or other simple client.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2EEF0-C094-4886-8135-2215A5060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CA3F4F-C55F-43BD-A479-2D2AE947C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44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11E590-29D3-4A1E-8223-A3AE0942BB45}"/>
              </a:ext>
            </a:extLst>
          </p:cNvPr>
          <p:cNvSpPr/>
          <p:nvPr/>
        </p:nvSpPr>
        <p:spPr>
          <a:xfrm>
            <a:off x="6918961" y="3324429"/>
            <a:ext cx="3130730" cy="207598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3D7DC0E0-DE26-429F-BF80-3E6DE3F24D61}"/>
              </a:ext>
            </a:extLst>
          </p:cNvPr>
          <p:cNvSpPr txBox="1">
            <a:spLocks/>
          </p:cNvSpPr>
          <p:nvPr/>
        </p:nvSpPr>
        <p:spPr>
          <a:xfrm>
            <a:off x="5978632" y="4858416"/>
            <a:ext cx="5516683" cy="461405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endParaRPr lang="en-US" sz="33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337517-CE9F-4FC4-9794-7B0D1B31B26A}"/>
              </a:ext>
            </a:extLst>
          </p:cNvPr>
          <p:cNvSpPr/>
          <p:nvPr/>
        </p:nvSpPr>
        <p:spPr>
          <a:xfrm>
            <a:off x="6096000" y="5400413"/>
            <a:ext cx="52501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Example request URL:</a:t>
            </a:r>
          </a:p>
          <a:p>
            <a:r>
              <a:rPr lang="en-US" dirty="0">
                <a:latin typeface="Consolas" panose="020B0609020204030204" pitchFamily="49" charset="0"/>
              </a:rPr>
              <a:t>http://petstore.swagger.io/pets?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limit=50</a:t>
            </a:r>
          </a:p>
        </p:txBody>
      </p:sp>
    </p:spTree>
    <p:extLst>
      <p:ext uri="{BB962C8B-B14F-4D97-AF65-F5344CB8AC3E}">
        <p14:creationId xmlns:p14="http://schemas.microsoft.com/office/powerpoint/2010/main" val="263719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B48526B-CE32-4313-8C43-EB99E659B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 Parameters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F8C9ADA-D615-4547-A5AF-043B5FE83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822804" cy="4842449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A non-body parameter with</a:t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</a:rPr>
              <a:t>in: header</a:t>
            </a:r>
          </a:p>
          <a:p>
            <a:pPr>
              <a:lnSpc>
                <a:spcPct val="120000"/>
              </a:lnSpc>
            </a:pPr>
            <a:r>
              <a:rPr lang="en-US" dirty="0"/>
              <a:t>Passed in the </a:t>
            </a:r>
            <a:r>
              <a:rPr lang="en-US" i="1" dirty="0"/>
              <a:t>request header</a:t>
            </a:r>
            <a:r>
              <a:rPr lang="en-US" dirty="0"/>
              <a:t>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HTTP standardizes many headers in </a:t>
            </a:r>
            <a:r>
              <a:rPr lang="en-US" dirty="0">
                <a:hlinkClick r:id="rId2"/>
              </a:rPr>
              <a:t>rfc4229</a:t>
            </a:r>
            <a:r>
              <a:rPr lang="en-US" dirty="0"/>
              <a:t> (and linked RFCs)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IANA maintains </a:t>
            </a:r>
            <a:r>
              <a:rPr lang="en-US" dirty="0">
                <a:hlinkClick r:id="rId3"/>
              </a:rPr>
              <a:t>permanent and provisional registries</a:t>
            </a:r>
            <a:r>
              <a:rPr lang="en-US" dirty="0"/>
              <a:t> of these and other standard header names.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You can also use custom header names.</a:t>
            </a:r>
          </a:p>
          <a:p>
            <a:pPr>
              <a:lnSpc>
                <a:spcPct val="120000"/>
              </a:lnSpc>
            </a:pPr>
            <a:r>
              <a:rPr lang="en-US" dirty="0"/>
              <a:t>May be required or optional.</a:t>
            </a:r>
          </a:p>
          <a:p>
            <a:pPr>
              <a:lnSpc>
                <a:spcPct val="120000"/>
              </a:lnSpc>
            </a:pPr>
            <a:r>
              <a:rPr lang="en-US" dirty="0"/>
              <a:t>May be specified at path item level, or at operation level.</a:t>
            </a:r>
          </a:p>
          <a:p>
            <a:pPr>
              <a:lnSpc>
                <a:spcPct val="120000"/>
              </a:lnSpc>
            </a:pPr>
            <a:r>
              <a:rPr lang="en-US" dirty="0"/>
              <a:t>Not visible as part of the URL, easy to send the request from a browser or other simple client.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2EEF0-C094-4886-8135-2215A5060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CA3F4F-C55F-43BD-A479-2D2AE947C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45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B58562D-4461-46E4-AC00-0313C7EFFDC1}"/>
              </a:ext>
            </a:extLst>
          </p:cNvPr>
          <p:cNvGrpSpPr/>
          <p:nvPr/>
        </p:nvGrpSpPr>
        <p:grpSpPr>
          <a:xfrm>
            <a:off x="6096000" y="1863348"/>
            <a:ext cx="5721527" cy="3524042"/>
            <a:chOff x="6096000" y="1906893"/>
            <a:chExt cx="5721527" cy="352404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32482B3-90DC-4B5D-9D46-12320A08D1D1}"/>
                </a:ext>
              </a:extLst>
            </p:cNvPr>
            <p:cNvSpPr/>
            <p:nvPr/>
          </p:nvSpPr>
          <p:spPr>
            <a:xfrm>
              <a:off x="6096000" y="1906893"/>
              <a:ext cx="5721527" cy="3524042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sz="15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paths:</a:t>
              </a:r>
            </a:p>
            <a:p>
              <a:endParaRPr lang="en-US" sz="1600" dirty="0">
                <a:solidFill>
                  <a:srgbClr val="FFCD8B"/>
                </a:solidFill>
                <a:latin typeface="Consolas" panose="020B0609020204030204" pitchFamily="49" charset="0"/>
              </a:endParaRPr>
            </a:p>
            <a:p>
              <a:r>
                <a:rPr lang="en-US" sz="1600" dirty="0">
                  <a:solidFill>
                    <a:srgbClr val="FFCD8B"/>
                  </a:solidFill>
                  <a:latin typeface="Consolas" panose="020B0609020204030204" pitchFamily="49" charset="0"/>
                </a:rPr>
                <a:t>/</a:t>
              </a:r>
              <a:r>
                <a:rPr lang="en-US" sz="1600" dirty="0" err="1">
                  <a:solidFill>
                    <a:srgbClr val="FFCD8B"/>
                  </a:solidFill>
                  <a:latin typeface="Consolas" panose="020B0609020204030204" pitchFamily="49" charset="0"/>
                </a:rPr>
                <a:t>pet_medications</a:t>
              </a:r>
              <a:r>
                <a:rPr lang="en-US" sz="1600" dirty="0">
                  <a:solidFill>
                    <a:srgbClr val="FFCD8B"/>
                  </a:solidFill>
                  <a:latin typeface="Consolas" panose="020B0609020204030204" pitchFamily="49" charset="0"/>
                </a:rPr>
                <a:t>:</a:t>
              </a:r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get: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parameters: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- name:</a:t>
              </a:r>
              <a:r>
                <a:rPr lang="en-US" sz="1600" b="1" dirty="0">
                  <a:solidFill>
                    <a:srgbClr val="CFBFAD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b="1" dirty="0">
                  <a:solidFill>
                    <a:srgbClr val="FFCD8B"/>
                  </a:solidFill>
                  <a:latin typeface="Consolas" panose="020B0609020204030204" pitchFamily="49" charset="0"/>
                </a:rPr>
                <a:t>Accept-Language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in:</a:t>
              </a:r>
              <a:r>
                <a:rPr lang="en-US" sz="1600" b="1" dirty="0">
                  <a:solidFill>
                    <a:srgbClr val="CFBFAD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b="1" dirty="0">
                  <a:solidFill>
                    <a:srgbClr val="FFCD8B"/>
                  </a:solidFill>
                  <a:latin typeface="Consolas" panose="020B0609020204030204" pitchFamily="49" charset="0"/>
                </a:rPr>
                <a:t>header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schema:</a:t>
              </a:r>
            </a:p>
            <a:p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          type:</a:t>
              </a:r>
              <a:r>
                <a:rPr lang="en-US" sz="1600" b="1" dirty="0">
                  <a:solidFill>
                    <a:srgbClr val="CFBFAD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b="1" dirty="0">
                  <a:solidFill>
                    <a:srgbClr val="FFCD8B"/>
                  </a:solidFill>
                  <a:latin typeface="Consolas" panose="020B0609020204030204" pitchFamily="49" charset="0"/>
                </a:rPr>
                <a:t>string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required:</a:t>
              </a:r>
              <a:r>
                <a:rPr lang="en-US" sz="1600" b="1" dirty="0">
                  <a:solidFill>
                    <a:srgbClr val="CFBFAD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false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600" b="1" dirty="0">
                  <a:solidFill>
                    <a:srgbClr val="87CEFA"/>
                  </a:solidFill>
                  <a:latin typeface="Consolas" panose="020B0609020204030204" pitchFamily="49" charset="0"/>
                </a:rPr>
                <a:t>description:</a:t>
              </a:r>
              <a:r>
                <a:rPr lang="en-US" sz="1600" b="1" dirty="0">
                  <a:solidFill>
                    <a:srgbClr val="CFBFAD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600" b="1" dirty="0">
                  <a:solidFill>
                    <a:srgbClr val="FFCD8B"/>
                  </a:solidFill>
                  <a:latin typeface="Consolas" panose="020B0609020204030204" pitchFamily="49" charset="0"/>
                </a:rPr>
                <a:t>&gt;</a:t>
              </a:r>
            </a:p>
            <a:p>
              <a:r>
                <a:rPr lang="en-US" sz="1600" dirty="0">
                  <a:solidFill>
                    <a:srgbClr val="CFBFAD"/>
                  </a:solidFill>
                  <a:latin typeface="Consolas" panose="020B0609020204030204" pitchFamily="49" charset="0"/>
                </a:rPr>
                <a:t>          </a:t>
              </a:r>
              <a:r>
                <a:rPr lang="en-US" sz="1600" dirty="0">
                  <a:solidFill>
                    <a:srgbClr val="FFCD8B"/>
                  </a:solidFill>
                  <a:latin typeface="Consolas" panose="020B0609020204030204" pitchFamily="49" charset="0"/>
                </a:rPr>
                <a:t>Indicates the set of natural languages</a:t>
              </a:r>
            </a:p>
            <a:p>
              <a:r>
                <a:rPr lang="en-US" sz="1600" dirty="0">
                  <a:solidFill>
                    <a:srgbClr val="FFCD8B"/>
                  </a:solidFill>
                  <a:latin typeface="Consolas" panose="020B0609020204030204" pitchFamily="49" charset="0"/>
                </a:rPr>
                <a:t>          that are preferred in the response.</a:t>
              </a:r>
            </a:p>
            <a:p>
              <a:endParaRPr lang="en-US" sz="160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611E590-29D3-4A1E-8223-A3AE0942BB45}"/>
                </a:ext>
              </a:extLst>
            </p:cNvPr>
            <p:cNvSpPr/>
            <p:nvPr/>
          </p:nvSpPr>
          <p:spPr>
            <a:xfrm>
              <a:off x="6774281" y="3144270"/>
              <a:ext cx="4856215" cy="2042775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3D7DC0E0-DE26-429F-BF80-3E6DE3F24D61}"/>
              </a:ext>
            </a:extLst>
          </p:cNvPr>
          <p:cNvSpPr txBox="1">
            <a:spLocks/>
          </p:cNvSpPr>
          <p:nvPr/>
        </p:nvSpPr>
        <p:spPr>
          <a:xfrm>
            <a:off x="5978632" y="4858416"/>
            <a:ext cx="5516683" cy="461405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86828732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E27A-051B-46F6-9B7B-F90657167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Query and Header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D3BEB-EF1B-453B-929C-146357840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0" y="1845734"/>
            <a:ext cx="5250180" cy="4023360"/>
          </a:xfrm>
        </p:spPr>
        <p:txBody>
          <a:bodyPr>
            <a:normAutofit/>
          </a:bodyPr>
          <a:lstStyle/>
          <a:p>
            <a:r>
              <a:rPr lang="en-US" sz="3000" dirty="0"/>
              <a:t>Complete the exercises in the folder:</a:t>
            </a:r>
            <a:br>
              <a:rPr lang="en-US" sz="3000" dirty="0"/>
            </a:br>
            <a:r>
              <a:rPr lang="en-US" sz="2200" dirty="0">
                <a:latin typeface="Consolas" panose="020B0609020204030204" pitchFamily="49" charset="0"/>
              </a:rPr>
              <a:t>4 – Query and Header Parameters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703AC-25E5-4C27-A564-CE2D6AFD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0CEE2-336B-4389-9457-92BFFE58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27DFE6-7B50-433D-B50F-915580647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1935689"/>
            <a:ext cx="4620375" cy="300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932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83DC41-4A76-431E-AA79-1E5781D450BA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DF8C1C-C043-4993-A040-42336D960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798" y="286604"/>
            <a:ext cx="6654394" cy="860026"/>
          </a:xfrm>
        </p:spPr>
        <p:txBody>
          <a:bodyPr>
            <a:normAutofit/>
          </a:bodyPr>
          <a:lstStyle/>
          <a:p>
            <a:r>
              <a:rPr lang="en-US" sz="4000" dirty="0"/>
              <a:t>Request Body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E3FD3-738A-403B-9F80-45526366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A0F0B5-4967-43B1-B136-84E85FFE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47</a:t>
            </a:fld>
            <a:endParaRPr lang="en-US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11A63DF9-7AC8-411F-866B-A26E952B3A9A}"/>
              </a:ext>
            </a:extLst>
          </p:cNvPr>
          <p:cNvSpPr txBox="1">
            <a:spLocks/>
          </p:cNvSpPr>
          <p:nvPr/>
        </p:nvSpPr>
        <p:spPr>
          <a:xfrm>
            <a:off x="5065777" y="1146630"/>
            <a:ext cx="6654394" cy="5261744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Request Body Object</a:t>
            </a:r>
            <a:br>
              <a:rPr lang="en-US" b="1" dirty="0"/>
            </a:br>
            <a:r>
              <a:rPr lang="en-US" dirty="0"/>
              <a:t>Specifies the request message payload.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Media Type Object</a:t>
            </a:r>
            <a:br>
              <a:rPr lang="en-US" b="1" dirty="0"/>
            </a:br>
            <a:r>
              <a:rPr lang="en-US" dirty="0"/>
              <a:t>A Schema and optional examples for a particular media type. Containing content map may have multiple Media Type Objects. 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Schema Object </a:t>
            </a:r>
            <a:br>
              <a:rPr lang="en-US" b="1" dirty="0"/>
            </a:br>
            <a:r>
              <a:rPr lang="en-US" dirty="0"/>
              <a:t>The physical schema describing the message payload when using the containing media type.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Encoding Object</a:t>
            </a:r>
            <a:br>
              <a:rPr lang="en-US" b="1" dirty="0"/>
            </a:br>
            <a:r>
              <a:rPr lang="en-US" dirty="0"/>
              <a:t>Optionally overrides the default wire representation of a given property when using the containing media type. 	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EF6483-5735-4BED-A69F-A61608BB1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542" y="506523"/>
            <a:ext cx="4148328" cy="565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735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C9E2C46-A3D2-4BD1-B6F8-166537F78F91}"/>
              </a:ext>
            </a:extLst>
          </p:cNvPr>
          <p:cNvSpPr/>
          <p:nvPr/>
        </p:nvSpPr>
        <p:spPr>
          <a:xfrm>
            <a:off x="833438" y="1566863"/>
            <a:ext cx="11234737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086AC-CFE7-498A-881D-59C0D254A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193087"/>
            <a:ext cx="5442857" cy="5107076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Used in </a:t>
            </a:r>
            <a:r>
              <a:rPr lang="en-US" dirty="0" err="1"/>
              <a:t>OpenAPI</a:t>
            </a:r>
            <a:r>
              <a:rPr lang="en-US" dirty="0"/>
              <a:t> to describe request and response message bodies.</a:t>
            </a:r>
          </a:p>
          <a:p>
            <a:pPr>
              <a:lnSpc>
                <a:spcPct val="120000"/>
              </a:lnSpc>
            </a:pPr>
            <a:r>
              <a:rPr lang="en-US" dirty="0"/>
              <a:t>Based on JSON Schema (</a:t>
            </a:r>
            <a:r>
              <a:rPr lang="en-US" dirty="0">
                <a:hlinkClick r:id="rId2"/>
              </a:rPr>
              <a:t>json-schema.org</a:t>
            </a:r>
            <a:r>
              <a:rPr lang="en-US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Supports a subset of native JSON Schema properties.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Adds a few </a:t>
            </a:r>
            <a:r>
              <a:rPr lang="en-US" dirty="0" err="1"/>
              <a:t>OpenAPI</a:t>
            </a:r>
            <a:r>
              <a:rPr lang="en-US" dirty="0"/>
              <a:t>-specific properties.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Describes JSON </a:t>
            </a:r>
            <a:r>
              <a:rPr lang="en-US" i="1" dirty="0"/>
              <a:t>or</a:t>
            </a:r>
            <a:r>
              <a:rPr lang="en-US" dirty="0"/>
              <a:t> any structured content that maps to JSON</a:t>
            </a:r>
          </a:p>
          <a:p>
            <a:pPr>
              <a:lnSpc>
                <a:spcPct val="120000"/>
              </a:lnSpc>
            </a:pPr>
            <a:r>
              <a:rPr lang="en-US" dirty="0"/>
              <a:t>Constraint-based language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By default, any valid JSON value is allowed.</a:t>
            </a:r>
          </a:p>
          <a:p>
            <a:pPr>
              <a:lnSpc>
                <a:spcPct val="120000"/>
              </a:lnSpc>
            </a:pPr>
            <a:r>
              <a:rPr lang="en-US" dirty="0"/>
              <a:t>Describes primitive values, objects, and arrays</a:t>
            </a:r>
          </a:p>
          <a:p>
            <a:pPr>
              <a:lnSpc>
                <a:spcPct val="120000"/>
              </a:lnSpc>
            </a:pPr>
            <a:r>
              <a:rPr lang="en-US" dirty="0"/>
              <a:t>Highly recursive, using </a:t>
            </a:r>
            <a:r>
              <a:rPr lang="en-US" i="1" dirty="0"/>
              <a:t>subschemas </a:t>
            </a:r>
            <a:r>
              <a:rPr lang="en-US" dirty="0"/>
              <a:t>to describe: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Array elements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Property values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Operands in Boolean assertions: </a:t>
            </a:r>
            <a:r>
              <a:rPr lang="en-US" dirty="0" err="1">
                <a:latin typeface="Consolas" panose="020B0609020204030204" pitchFamily="49" charset="0"/>
              </a:rPr>
              <a:t>allOf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anyOf</a:t>
            </a:r>
            <a:r>
              <a:rPr lang="en-US" dirty="0">
                <a:latin typeface="Consolas" panose="020B0609020204030204" pitchFamily="49" charset="0"/>
              </a:rPr>
              <a:t>, not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sz="3300" dirty="0"/>
              <a:t>Modular, using JSON Reference (</a:t>
            </a:r>
            <a:r>
              <a:rPr lang="en-US" sz="3200" dirty="0">
                <a:latin typeface="Consolas" panose="020B0609020204030204" pitchFamily="49" charset="0"/>
              </a:rPr>
              <a:t>$ref </a:t>
            </a:r>
            <a:r>
              <a:rPr lang="en-US" sz="3300" dirty="0"/>
              <a:t>properties)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D4344-06BD-4281-918B-6BC3C85E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F060A-DC23-49E3-9C0C-8D9A7F3B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7F179-3F23-4A40-87D1-7C037871862F}"/>
              </a:ext>
            </a:extLst>
          </p:cNvPr>
          <p:cNvSpPr/>
          <p:nvPr/>
        </p:nvSpPr>
        <p:spPr>
          <a:xfrm>
            <a:off x="7053942" y="175409"/>
            <a:ext cx="4920343" cy="6124754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Taxpayer: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taxpayerID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familyName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taxpayerID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pattern: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^\d{3}-?\d{2}-?\d{4}$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familyName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givenNames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array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items: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maritalStatus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$ref:</a:t>
            </a:r>
            <a:endParaRPr lang="en-US" sz="1400" dirty="0">
              <a:solidFill>
                <a:srgbClr val="CFBFAD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"#/definitions/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MaritalStatusEnum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address: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streetAddress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city: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stateOrProvince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30E8769-F1FF-4675-81FF-DB1F13DB2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46860"/>
          </a:xfrm>
        </p:spPr>
        <p:txBody>
          <a:bodyPr>
            <a:normAutofit fontScale="90000"/>
          </a:bodyPr>
          <a:lstStyle/>
          <a:p>
            <a:r>
              <a:rPr lang="en-US" dirty="0"/>
              <a:t>About Schema Object</a:t>
            </a:r>
          </a:p>
        </p:txBody>
      </p:sp>
    </p:spTree>
    <p:extLst>
      <p:ext uri="{BB962C8B-B14F-4D97-AF65-F5344CB8AC3E}">
        <p14:creationId xmlns:p14="http://schemas.microsoft.com/office/powerpoint/2010/main" val="3573280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763F2FB-4B94-47FE-8729-A83A5E2CDFA0}"/>
              </a:ext>
            </a:extLst>
          </p:cNvPr>
          <p:cNvSpPr/>
          <p:nvPr/>
        </p:nvSpPr>
        <p:spPr>
          <a:xfrm>
            <a:off x="833438" y="1562100"/>
            <a:ext cx="11234737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10158D-9A20-4E3D-9652-E67AD6BFD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4686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are Schemas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086AC-CFE7-498A-881D-59C0D254A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144659"/>
            <a:ext cx="5442857" cy="5155503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Documentation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An essential part of the API contract.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Doc formats help to present, visualize and navigate schemas.</a:t>
            </a:r>
          </a:p>
          <a:p>
            <a:pPr>
              <a:lnSpc>
                <a:spcPct val="120000"/>
              </a:lnSpc>
            </a:pPr>
            <a:r>
              <a:rPr lang="en-US" dirty="0"/>
              <a:t>Code Generation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Generate DTO classes as annotated POJOs, POCOs, etc. </a:t>
            </a:r>
          </a:p>
          <a:p>
            <a:pPr>
              <a:lnSpc>
                <a:spcPct val="120000"/>
              </a:lnSpc>
            </a:pPr>
            <a:r>
              <a:rPr lang="en-US" dirty="0"/>
              <a:t>Validation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Client and/or server can validate requests and/or responses</a:t>
            </a:r>
          </a:p>
          <a:p>
            <a:pPr>
              <a:lnSpc>
                <a:spcPct val="120000"/>
              </a:lnSpc>
            </a:pPr>
            <a:r>
              <a:rPr lang="en-US" dirty="0"/>
              <a:t>Message Serialization/Deserialization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Using generated DTOs and/or dynamic code.</a:t>
            </a:r>
          </a:p>
          <a:p>
            <a:pPr>
              <a:lnSpc>
                <a:spcPct val="120000"/>
              </a:lnSpc>
            </a:pPr>
            <a:r>
              <a:rPr lang="en-US" dirty="0"/>
              <a:t>Testing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Test API responses against the data contract</a:t>
            </a:r>
          </a:p>
          <a:p>
            <a:pPr>
              <a:lnSpc>
                <a:spcPct val="120000"/>
              </a:lnSpc>
            </a:pPr>
            <a:r>
              <a:rPr lang="en-US" dirty="0"/>
              <a:t>Tooling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Generate examples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Validate system- or human-generated examples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Provide forms for structured input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D4344-06BD-4281-918B-6BC3C85E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F060A-DC23-49E3-9C0C-8D9A7F3B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49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7F179-3F23-4A40-87D1-7C037871862F}"/>
              </a:ext>
            </a:extLst>
          </p:cNvPr>
          <p:cNvSpPr/>
          <p:nvPr/>
        </p:nvSpPr>
        <p:spPr>
          <a:xfrm>
            <a:off x="7053942" y="175409"/>
            <a:ext cx="4920343" cy="6124754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Taxpayer: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taxpayerID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familyName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taxpayerID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pattern: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^\d{3}-?\d{2}-?\d{4}$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familyName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givenNames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array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items: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maritalStatus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$ref:</a:t>
            </a:r>
            <a:endParaRPr lang="en-US" sz="1400" dirty="0">
              <a:solidFill>
                <a:srgbClr val="CFBFAD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"#/definitions/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MaritalStatusEnum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address: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streetAddress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city: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stateOrProvince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</p:txBody>
      </p:sp>
    </p:spTree>
    <p:extLst>
      <p:ext uri="{BB962C8B-B14F-4D97-AF65-F5344CB8AC3E}">
        <p14:creationId xmlns:p14="http://schemas.microsoft.com/office/powerpoint/2010/main" val="3050579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the API Economy look like?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003776" cy="40233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External</a:t>
            </a:r>
            <a:r>
              <a:rPr lang="en-US" baseline="0" dirty="0"/>
              <a:t> APIs:</a:t>
            </a:r>
          </a:p>
          <a:p>
            <a:pPr lvl="1"/>
            <a:r>
              <a:rPr lang="en-US" dirty="0"/>
              <a:t>New</a:t>
            </a:r>
            <a:r>
              <a:rPr lang="en-US" baseline="0" dirty="0"/>
              <a:t> Revenue Channels</a:t>
            </a:r>
          </a:p>
          <a:p>
            <a:pPr lvl="1"/>
            <a:r>
              <a:rPr lang="en-US" baseline="0" dirty="0"/>
              <a:t>New Systems of Engagement</a:t>
            </a:r>
          </a:p>
          <a:p>
            <a:pPr lvl="0"/>
            <a:r>
              <a:rPr lang="en-US" dirty="0"/>
              <a:t>Internal APIs:</a:t>
            </a:r>
          </a:p>
          <a:p>
            <a:pPr lvl="1"/>
            <a:r>
              <a:rPr lang="en-US" dirty="0"/>
              <a:t>SOAP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REST</a:t>
            </a:r>
          </a:p>
          <a:p>
            <a:pPr lvl="1"/>
            <a:r>
              <a:rPr lang="en-US" dirty="0"/>
              <a:t>XML </a:t>
            </a:r>
            <a:r>
              <a:rPr lang="en-US" dirty="0">
                <a:sym typeface="Wingdings" panose="05000000000000000000" pitchFamily="2" charset="2"/>
              </a:rPr>
              <a:t> JSON</a:t>
            </a:r>
            <a:endParaRPr lang="en-US" dirty="0"/>
          </a:p>
          <a:p>
            <a:pPr lvl="1"/>
            <a:r>
              <a:rPr lang="en-US" dirty="0"/>
              <a:t>Verbs </a:t>
            </a:r>
            <a:r>
              <a:rPr lang="en-US" dirty="0">
                <a:sym typeface="Wingdings" panose="05000000000000000000" pitchFamily="2" charset="2"/>
              </a:rPr>
              <a:t> Nouns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Centralized  Distributed</a:t>
            </a:r>
          </a:p>
          <a:p>
            <a:pPr lvl="1"/>
            <a:endParaRPr lang="en-US" baseline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</a:t>
            </a:fld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9492973" y="2199966"/>
            <a:ext cx="1829842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Interactive Documentation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122940" y="2650380"/>
            <a:ext cx="1338887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Code Generation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933967" y="3198733"/>
            <a:ext cx="1439209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API Testing Tools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979399" y="4230834"/>
            <a:ext cx="1634525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API Management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037290" y="4158991"/>
            <a:ext cx="1583870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API Gateway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115586" y="3654330"/>
            <a:ext cx="1583870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Developer Portal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685994" y="2224489"/>
            <a:ext cx="1480365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API Design Tools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937085" y="3198733"/>
            <a:ext cx="1555888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Frameworks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213632" y="5119249"/>
            <a:ext cx="1197526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IPaaS</a:t>
            </a:r>
            <a:endParaRPr lang="en-US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6193163" y="4700382"/>
            <a:ext cx="1555888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Mocking / Virtualization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5854458" y="1845734"/>
            <a:ext cx="5003776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84163" indent="-2841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Tools!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9788573" y="5233778"/>
            <a:ext cx="1534242" cy="767578"/>
          </a:xfrm>
          <a:prstGeom prst="round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API Aggregators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06304C-4B08-4F20-A050-6CEC2E0DA383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323729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8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1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4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7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3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6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9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2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/>
      <p:bldP spid="1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88D2522-73D1-4159-8177-EE38281298C4}"/>
              </a:ext>
            </a:extLst>
          </p:cNvPr>
          <p:cNvSpPr/>
          <p:nvPr/>
        </p:nvSpPr>
        <p:spPr>
          <a:xfrm>
            <a:off x="731520" y="1532709"/>
            <a:ext cx="10737669" cy="365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D4344-06BD-4281-918B-6BC3C85E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F060A-DC23-49E3-9C0C-8D9A7F3B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7F179-3F23-4A40-87D1-7C037871862F}"/>
              </a:ext>
            </a:extLst>
          </p:cNvPr>
          <p:cNvSpPr/>
          <p:nvPr/>
        </p:nvSpPr>
        <p:spPr>
          <a:xfrm>
            <a:off x="3831774" y="194064"/>
            <a:ext cx="4345576" cy="590931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Taxpayer: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taxpayerID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- 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familyName</a:t>
            </a:r>
            <a:endParaRPr lang="en-US" sz="1400" dirty="0">
              <a:solidFill>
                <a:srgbClr val="FFCD8B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taxpayerID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pattern: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^\d{3}-?\d{2}-?\d{4}$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familyName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givenNames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array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items: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maritalStatus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$ref:</a:t>
            </a:r>
            <a:endParaRPr lang="en-US" sz="1400" dirty="0">
              <a:solidFill>
                <a:srgbClr val="CFBFAD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"#/definitions/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MaritalStatusEnum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address: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streetAddress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city: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stateOrProvince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8523C7-7460-4E2E-8BF8-2799BEA52E83}"/>
              </a:ext>
            </a:extLst>
          </p:cNvPr>
          <p:cNvSpPr/>
          <p:nvPr/>
        </p:nvSpPr>
        <p:spPr>
          <a:xfrm>
            <a:off x="8360227" y="1872279"/>
            <a:ext cx="3309259" cy="4231095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endParaRPr lang="en-US" sz="1400" dirty="0">
              <a:solidFill>
                <a:srgbClr val="CFBFAD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taxpayerID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"222-33-4444"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familyName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"Nelson"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givenNames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[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"Louis",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"Phillip"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],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maritalStatus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"Married"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"address":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{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streetAddress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</a:t>
            </a: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"123 Sesame St."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"city":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"St. Louis"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	"</a:t>
            </a:r>
            <a:r>
              <a:rPr lang="en-US" sz="1400" dirty="0" err="1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stateOrProvince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"MO"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	}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228600" algn="l"/>
                <a:tab pos="457200" algn="l"/>
                <a:tab pos="685800" algn="l"/>
                <a:tab pos="914400" algn="l"/>
              </a:tabLst>
            </a:pP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7E26FBA1-322B-487F-88A5-492D9BBF4374}"/>
              </a:ext>
            </a:extLst>
          </p:cNvPr>
          <p:cNvSpPr/>
          <p:nvPr/>
        </p:nvSpPr>
        <p:spPr>
          <a:xfrm>
            <a:off x="217706" y="887794"/>
            <a:ext cx="3222173" cy="644915"/>
          </a:xfrm>
          <a:prstGeom prst="wedgeRoundRectCallout">
            <a:avLst>
              <a:gd name="adj1" fmla="val 67132"/>
              <a:gd name="adj2" fmla="val -1744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Required properties – a list of names defined in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properties</a:t>
            </a:r>
            <a:r>
              <a:rPr lang="en-US" sz="1600" dirty="0"/>
              <a:t>.</a:t>
            </a:r>
            <a:endParaRPr lang="en-US" sz="1600" i="1" dirty="0"/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4BD930EA-600C-46C8-9203-ED881766AAC6}"/>
              </a:ext>
            </a:extLst>
          </p:cNvPr>
          <p:cNvSpPr/>
          <p:nvPr/>
        </p:nvSpPr>
        <p:spPr>
          <a:xfrm>
            <a:off x="209007" y="1633459"/>
            <a:ext cx="3222173" cy="786242"/>
          </a:xfrm>
          <a:prstGeom prst="wedgeRoundRectCallout">
            <a:avLst>
              <a:gd name="adj1" fmla="val 76591"/>
              <a:gd name="adj2" fmla="val -924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Primitive-typed  subschema with pattern (regular expression) constraint </a:t>
            </a:r>
            <a:endParaRPr lang="en-US" sz="1600" i="1" dirty="0"/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84891688-2049-444E-9EB8-4BAEB67A87DF}"/>
              </a:ext>
            </a:extLst>
          </p:cNvPr>
          <p:cNvSpPr/>
          <p:nvPr/>
        </p:nvSpPr>
        <p:spPr>
          <a:xfrm>
            <a:off x="209010" y="2547262"/>
            <a:ext cx="3222173" cy="332602"/>
          </a:xfrm>
          <a:prstGeom prst="wedgeRoundRectCallout">
            <a:avLst>
              <a:gd name="adj1" fmla="val 78754"/>
              <a:gd name="adj2" fmla="val 6249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Array-typed subschema</a:t>
            </a:r>
          </a:p>
        </p:txBody>
      </p:sp>
      <p:sp>
        <p:nvSpPr>
          <p:cNvPr id="19" name="Speech Bubble: Rectangle with Corners Rounded 18">
            <a:extLst>
              <a:ext uri="{FF2B5EF4-FFF2-40B4-BE49-F238E27FC236}">
                <a16:creationId xmlns:a16="http://schemas.microsoft.com/office/drawing/2014/main" id="{24642E23-B301-4B69-97FE-C484C3CB0AB0}"/>
              </a:ext>
            </a:extLst>
          </p:cNvPr>
          <p:cNvSpPr/>
          <p:nvPr/>
        </p:nvSpPr>
        <p:spPr>
          <a:xfrm>
            <a:off x="217706" y="4547170"/>
            <a:ext cx="3222173" cy="358233"/>
          </a:xfrm>
          <a:prstGeom prst="wedgeRoundRectCallout">
            <a:avLst>
              <a:gd name="adj1" fmla="val 78213"/>
              <a:gd name="adj2" fmla="val -7023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Object-typed subschema</a:t>
            </a:r>
            <a:endParaRPr lang="en-US" sz="1600" i="1" dirty="0"/>
          </a:p>
        </p:txBody>
      </p: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EA9963C6-7C38-453A-BFC3-13B58464FF01}"/>
              </a:ext>
            </a:extLst>
          </p:cNvPr>
          <p:cNvSpPr/>
          <p:nvPr/>
        </p:nvSpPr>
        <p:spPr>
          <a:xfrm>
            <a:off x="209009" y="3002034"/>
            <a:ext cx="3222173" cy="535411"/>
          </a:xfrm>
          <a:prstGeom prst="wedgeRoundRectCallout">
            <a:avLst>
              <a:gd name="adj1" fmla="val 78483"/>
              <a:gd name="adj2" fmla="val -2409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Items subschema constrains the elements of the array</a:t>
            </a:r>
          </a:p>
        </p:txBody>
      </p:sp>
      <p:sp>
        <p:nvSpPr>
          <p:cNvPr id="23" name="Speech Bubble: Rectangle with Corners Rounded 22">
            <a:extLst>
              <a:ext uri="{FF2B5EF4-FFF2-40B4-BE49-F238E27FC236}">
                <a16:creationId xmlns:a16="http://schemas.microsoft.com/office/drawing/2014/main" id="{C639E372-BFE0-451C-87F1-6B3A2DD307F9}"/>
              </a:ext>
            </a:extLst>
          </p:cNvPr>
          <p:cNvSpPr/>
          <p:nvPr/>
        </p:nvSpPr>
        <p:spPr>
          <a:xfrm>
            <a:off x="217706" y="3707508"/>
            <a:ext cx="3222173" cy="713917"/>
          </a:xfrm>
          <a:prstGeom prst="wedgeRoundRectCallout">
            <a:avLst>
              <a:gd name="adj1" fmla="val 79835"/>
              <a:gd name="adj2" fmla="val -1185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JSON Reference to another schema in the same document, used as the subschema for </a:t>
            </a:r>
            <a:r>
              <a:rPr lang="en-US" sz="1600" dirty="0" err="1"/>
              <a:t>maritalStatus</a:t>
            </a:r>
            <a:endParaRPr lang="en-US" sz="1600" i="1" dirty="0"/>
          </a:p>
        </p:txBody>
      </p:sp>
      <p:sp>
        <p:nvSpPr>
          <p:cNvPr id="24" name="Speech Bubble: Rectangle with Corners Rounded 23">
            <a:extLst>
              <a:ext uri="{FF2B5EF4-FFF2-40B4-BE49-F238E27FC236}">
                <a16:creationId xmlns:a16="http://schemas.microsoft.com/office/drawing/2014/main" id="{88BA7B27-5806-4A44-B6E4-F22E49957801}"/>
              </a:ext>
            </a:extLst>
          </p:cNvPr>
          <p:cNvSpPr/>
          <p:nvPr/>
        </p:nvSpPr>
        <p:spPr>
          <a:xfrm>
            <a:off x="217706" y="443246"/>
            <a:ext cx="3222173" cy="332601"/>
          </a:xfrm>
          <a:prstGeom prst="wedgeRoundRectCallout">
            <a:avLst>
              <a:gd name="adj1" fmla="val 69294"/>
              <a:gd name="adj2" fmla="val -697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Object schema</a:t>
            </a:r>
            <a:endParaRPr lang="en-US" sz="1600" i="1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62D9774-8F2E-4363-A281-7B3C06A7F324}"/>
              </a:ext>
            </a:extLst>
          </p:cNvPr>
          <p:cNvSpPr/>
          <p:nvPr/>
        </p:nvSpPr>
        <p:spPr>
          <a:xfrm>
            <a:off x="7533273" y="315699"/>
            <a:ext cx="1288154" cy="36512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Schema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F2A065F-DED0-464C-AD15-6D3E3119EF6F}"/>
              </a:ext>
            </a:extLst>
          </p:cNvPr>
          <p:cNvSpPr/>
          <p:nvPr/>
        </p:nvSpPr>
        <p:spPr>
          <a:xfrm>
            <a:off x="9370779" y="1690388"/>
            <a:ext cx="1288154" cy="36512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7CB0236A-8740-4DF1-AED6-E296E0FE7A1D}"/>
              </a:ext>
            </a:extLst>
          </p:cNvPr>
          <p:cNvCxnSpPr>
            <a:stCxn id="25" idx="3"/>
            <a:endCxn id="26" idx="0"/>
          </p:cNvCxnSpPr>
          <p:nvPr/>
        </p:nvCxnSpPr>
        <p:spPr>
          <a:xfrm>
            <a:off x="8821427" y="498262"/>
            <a:ext cx="1193429" cy="1192126"/>
          </a:xfrm>
          <a:prstGeom prst="curvedConnector2">
            <a:avLst/>
          </a:prstGeom>
          <a:ln w="57150">
            <a:solidFill>
              <a:schemeClr val="accent2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990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1" grpId="0" animBg="1"/>
      <p:bldP spid="23" grpId="0" animBg="1"/>
      <p:bldP spid="2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B83DC41-4A76-431E-AA79-1E5781D450BA}"/>
              </a:ext>
            </a:extLst>
          </p:cNvPr>
          <p:cNvSpPr/>
          <p:nvPr/>
        </p:nvSpPr>
        <p:spPr>
          <a:xfrm>
            <a:off x="471488" y="1066800"/>
            <a:ext cx="11234737" cy="731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DF8C1C-C043-4993-A040-42336D960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638" y="286604"/>
            <a:ext cx="4982554" cy="592697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Reusable Components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E3FD3-738A-403B-9F80-45526366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A0F0B5-4967-43B1-B136-84E85FFE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51</a:t>
            </a:fld>
            <a:endParaRPr lang="en-US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11A63DF9-7AC8-411F-866B-A26E952B3A9A}"/>
              </a:ext>
            </a:extLst>
          </p:cNvPr>
          <p:cNvSpPr txBox="1">
            <a:spLocks/>
          </p:cNvSpPr>
          <p:nvPr/>
        </p:nvSpPr>
        <p:spPr>
          <a:xfrm>
            <a:off x="7979995" y="879302"/>
            <a:ext cx="3965078" cy="5580484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3"/>
              </a:buClr>
              <a:buSzPct val="100000"/>
              <a:buFont typeface="Calibri" panose="020F0502020204030204" pitchFamily="34" charset="0"/>
              <a:buChar char=" 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3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OpenAPI allows </a:t>
            </a:r>
            <a:r>
              <a:rPr lang="en-US" b="1" dirty="0"/>
              <a:t>$ref</a:t>
            </a:r>
            <a:r>
              <a:rPr lang="en-US" dirty="0"/>
              <a:t> properties in certain contexts.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JSON Reference </a:t>
            </a:r>
            <a:r>
              <a:rPr lang="en-US" dirty="0"/>
              <a:t>specifies reference semantics &amp; rules using relative or absolute URL. </a:t>
            </a:r>
          </a:p>
          <a:p>
            <a:pPr lvl="2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JSON Pointer </a:t>
            </a:r>
            <a:r>
              <a:rPr lang="en-US" dirty="0"/>
              <a:t>specifies the fragment syntax to locate an object within a resource.</a:t>
            </a:r>
            <a:endParaRPr lang="en-US" b="1" dirty="0"/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Components Object</a:t>
            </a:r>
            <a:r>
              <a:rPr lang="en-US" dirty="0"/>
              <a:t> organizes reusable component objects within an OpenAPI document. $ref properties </a:t>
            </a:r>
            <a:r>
              <a:rPr lang="en-US" i="1" dirty="0"/>
              <a:t>may</a:t>
            </a:r>
            <a:r>
              <a:rPr lang="en-US" dirty="0"/>
              <a:t> refer to #/components/[</a:t>
            </a:r>
            <a:r>
              <a:rPr lang="en-US" dirty="0" err="1"/>
              <a:t>objectType</a:t>
            </a:r>
            <a:r>
              <a:rPr lang="en-US" dirty="0"/>
              <a:t>]/[</a:t>
            </a:r>
            <a:r>
              <a:rPr lang="en-US" dirty="0" err="1"/>
              <a:t>objectName</a:t>
            </a:r>
            <a:r>
              <a:rPr lang="en-US" dirty="0"/>
              <a:t>] in the current document, in other documents, or to objects in a completely different location.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6B361C-61FE-4E4B-BA34-3AD01C8E5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808" y="286604"/>
            <a:ext cx="7611187" cy="590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09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0C623-BAC9-4F2E-B778-226530E7C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JSON Reference Objects ($ref properties)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7C934-B65E-46CB-A70A-7E35E396AB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390472"/>
          </a:xfrm>
          <a:solidFill>
            <a:schemeClr val="bg1"/>
          </a:solidFill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Location from Referring Document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Internal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External</a:t>
            </a:r>
          </a:p>
          <a:p>
            <a:pPr>
              <a:lnSpc>
                <a:spcPct val="120000"/>
              </a:lnSpc>
            </a:pPr>
            <a:r>
              <a:rPr lang="en-US" dirty="0"/>
              <a:t>Reference Mode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Relative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Absolute</a:t>
            </a:r>
          </a:p>
          <a:p>
            <a:pPr>
              <a:lnSpc>
                <a:spcPct val="120000"/>
              </a:lnSpc>
            </a:pPr>
            <a:r>
              <a:rPr lang="en-US" dirty="0"/>
              <a:t>Referent Document</a:t>
            </a:r>
          </a:p>
          <a:p>
            <a:pPr lvl="1">
              <a:lnSpc>
                <a:spcPct val="120000"/>
              </a:lnSpc>
            </a:pPr>
            <a:r>
              <a:rPr lang="en-US" dirty="0" err="1"/>
              <a:t>OpenAPI</a:t>
            </a:r>
            <a:r>
              <a:rPr lang="en-US" dirty="0"/>
              <a:t> Document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JSON Schema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Other JSON or YAML File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C3BD2B-C3F8-4590-BF88-20C5D8D6F9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7920" y="1845734"/>
            <a:ext cx="4937760" cy="4390473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Reference Level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Resource Root (JSON Reference URL Only)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Nested/Contained (JSON Pointer Fragment)</a:t>
            </a:r>
          </a:p>
          <a:p>
            <a:pPr>
              <a:lnSpc>
                <a:spcPct val="120000"/>
              </a:lnSpc>
            </a:pPr>
            <a:r>
              <a:rPr lang="en-US" dirty="0"/>
              <a:t>Referent Format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JSON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YAML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BDF46B-F20B-40D2-9C9F-95B48FADF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D3EF72-99A6-4F95-AF42-8FE1E4946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51092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1FEC2A0-81E1-418F-BF2A-6C1C3AB8FC55}"/>
              </a:ext>
            </a:extLst>
          </p:cNvPr>
          <p:cNvSpPr/>
          <p:nvPr/>
        </p:nvSpPr>
        <p:spPr>
          <a:xfrm>
            <a:off x="722811" y="1306286"/>
            <a:ext cx="10711543" cy="4702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AFA7336-CDE7-4858-A3A5-02622CF66B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236002"/>
            <a:ext cx="4937760" cy="5285619"/>
          </a:xfrm>
        </p:spPr>
        <p:txBody>
          <a:bodyPr/>
          <a:lstStyle/>
          <a:p>
            <a:r>
              <a:rPr lang="en-US" dirty="0"/>
              <a:t>Inline Schema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4F84B7F-839D-40C2-84E1-237D27CA24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7920" y="236003"/>
            <a:ext cx="4937760" cy="5285620"/>
          </a:xfrm>
        </p:spPr>
        <p:txBody>
          <a:bodyPr/>
          <a:lstStyle/>
          <a:p>
            <a:r>
              <a:rPr lang="en-US" dirty="0"/>
              <a:t>Referenced Schema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D4344-06BD-4281-918B-6BC3C85E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2018, ModelSolv, Inc. | All rights reserved.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F060A-DC23-49E3-9C0C-8D9A7F3B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7F179-3F23-4A40-87D1-7C037871862F}"/>
              </a:ext>
            </a:extLst>
          </p:cNvPr>
          <p:cNvSpPr/>
          <p:nvPr/>
        </p:nvSpPr>
        <p:spPr>
          <a:xfrm>
            <a:off x="6235337" y="968608"/>
            <a:ext cx="5304391" cy="504753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paths: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pet_medications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: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get: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responses: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'200':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description: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OK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content: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application/json: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schema:</a:t>
            </a:r>
          </a:p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$ref: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"#/definitions/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PetMedications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</a:t>
            </a:r>
          </a:p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components:</a:t>
            </a:r>
          </a:p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  schemas: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solidFill>
                  <a:srgbClr val="87CEFA"/>
                </a:solidFill>
                <a:latin typeface="Consolas" panose="020B0609020204030204" pitchFamily="49" charset="0"/>
              </a:rPr>
              <a:t>PetMedications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-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id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id: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name: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dosage: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number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B55C16-98C9-481A-93FA-5D5B8585F210}"/>
              </a:ext>
            </a:extLst>
          </p:cNvPr>
          <p:cNvSpPr/>
          <p:nvPr/>
        </p:nvSpPr>
        <p:spPr>
          <a:xfrm>
            <a:off x="1097278" y="968608"/>
            <a:ext cx="4824550" cy="4185761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paths: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/</a:t>
            </a:r>
            <a:r>
              <a:rPr lang="en-US" sz="1400" dirty="0" err="1">
                <a:solidFill>
                  <a:srgbClr val="FFCD8B"/>
                </a:solidFill>
                <a:latin typeface="Consolas" panose="020B0609020204030204" pitchFamily="49" charset="0"/>
              </a:rPr>
              <a:t>pet_medications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:</a:t>
            </a:r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get: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responses: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'200':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description: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OK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content: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application/json: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schema:</a:t>
            </a:r>
          </a:p>
          <a:p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                type: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object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required: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- </a:t>
            </a:r>
            <a:r>
              <a:rPr lang="en-US" sz="1400" dirty="0">
                <a:solidFill>
                  <a:srgbClr val="FFCD8B"/>
                </a:solidFill>
                <a:latin typeface="Consolas" panose="020B0609020204030204" pitchFamily="49" charset="0"/>
              </a:rPr>
              <a:t>id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properties: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id: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name: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string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dosage:</a:t>
            </a:r>
          </a:p>
          <a:p>
            <a:r>
              <a:rPr lang="en-US" sz="1400" dirty="0">
                <a:solidFill>
                  <a:srgbClr val="CFBFAD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1400" b="1" dirty="0">
                <a:solidFill>
                  <a:srgbClr val="87CEFA"/>
                </a:solidFill>
                <a:latin typeface="Consolas" panose="020B0609020204030204" pitchFamily="49" charset="0"/>
              </a:rPr>
              <a:t>type:</a:t>
            </a:r>
            <a:r>
              <a:rPr lang="en-US" sz="1400" b="1" dirty="0">
                <a:solidFill>
                  <a:srgbClr val="CFBFAD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FFCD8B"/>
                </a:solidFill>
                <a:latin typeface="Consolas" panose="020B0609020204030204" pitchFamily="49" charset="0"/>
              </a:rPr>
              <a:t>number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461113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E27A-051B-46F6-9B7B-F90657167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Exercise: Request Body and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D3BEB-EF1B-453B-929C-146357840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0" y="1845734"/>
            <a:ext cx="5250180" cy="4023360"/>
          </a:xfrm>
        </p:spPr>
        <p:txBody>
          <a:bodyPr>
            <a:normAutofit/>
          </a:bodyPr>
          <a:lstStyle/>
          <a:p>
            <a:r>
              <a:rPr lang="en-US" sz="3000" dirty="0"/>
              <a:t>Complete the exercises in the folder:</a:t>
            </a:r>
            <a:br>
              <a:rPr lang="en-US" sz="3000" dirty="0"/>
            </a:br>
            <a:r>
              <a:rPr lang="en-US" sz="2200" dirty="0"/>
              <a:t>5 </a:t>
            </a:r>
            <a:r>
              <a:rPr lang="en-US" sz="2200" dirty="0">
                <a:latin typeface="Consolas" panose="020B0609020204030204" pitchFamily="49" charset="0"/>
              </a:rPr>
              <a:t>– Body Parameters and Schemas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703AC-25E5-4C27-A564-CE2D6AFD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F0CEE2-336B-4389-9457-92BFFE58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27DFE6-7B50-433D-B50F-915580647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1935689"/>
            <a:ext cx="4620375" cy="300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9345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8F832-2F93-4653-883B-7C8DE1E49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049" y="286604"/>
            <a:ext cx="10586631" cy="471042"/>
          </a:xfrm>
        </p:spPr>
        <p:txBody>
          <a:bodyPr>
            <a:normAutofit fontScale="90000"/>
          </a:bodyPr>
          <a:lstStyle/>
          <a:p>
            <a:pPr lvl="0"/>
            <a:r>
              <a:rPr lang="en-US" sz="4200" dirty="0"/>
              <a:t>Schema Object Fields (common to all schemas)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7333E-8F70-40A0-877B-CE25095DD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D5F43-D029-4CD2-8193-CE2B4049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55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1C234E-9696-4B2E-B437-EFB80ABD8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6619036"/>
              </p:ext>
            </p:extLst>
          </p:nvPr>
        </p:nvGraphicFramePr>
        <p:xfrm>
          <a:off x="569049" y="800520"/>
          <a:ext cx="10985643" cy="46962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236">
                  <a:extLst>
                    <a:ext uri="{9D8B030D-6E8A-4147-A177-3AD203B41FA5}">
                      <a16:colId xmlns:a16="http://schemas.microsoft.com/office/drawing/2014/main" val="3350093717"/>
                    </a:ext>
                  </a:extLst>
                </a:gridCol>
                <a:gridCol w="2693723">
                  <a:extLst>
                    <a:ext uri="{9D8B030D-6E8A-4147-A177-3AD203B41FA5}">
                      <a16:colId xmlns:a16="http://schemas.microsoft.com/office/drawing/2014/main" val="1084790611"/>
                    </a:ext>
                  </a:extLst>
                </a:gridCol>
                <a:gridCol w="6479684">
                  <a:extLst>
                    <a:ext uri="{9D8B030D-6E8A-4147-A177-3AD203B41FA5}">
                      <a16:colId xmlns:a16="http://schemas.microsoft.com/office/drawing/2014/main" val="937416709"/>
                    </a:ext>
                  </a:extLst>
                </a:gridCol>
              </a:tblGrid>
              <a:tr h="44539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>
                          <a:effectLst/>
                        </a:rPr>
                        <a:t>Field Name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</a:rPr>
                        <a:t>Type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</a:rPr>
                        <a:t>Description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115872129"/>
                  </a:ext>
                </a:extLst>
              </a:tr>
              <a:tr h="4453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type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string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"null", "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 "object", "array", "number", or "string"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3979336568"/>
                  </a:ext>
                </a:extLst>
              </a:tr>
              <a:tr h="4453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</a:rPr>
                        <a:t>title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string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A brief title describing this schema.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1161268914"/>
                  </a:ext>
                </a:extLst>
              </a:tr>
              <a:tr h="46626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string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Description of the schema. May include markdown.</a:t>
                      </a: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3532213559"/>
                  </a:ext>
                </a:extLst>
              </a:tr>
              <a:tr h="4453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default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(any)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Default value for this schema. Should be valid against the schema.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096639108"/>
                  </a:ext>
                </a:extLst>
              </a:tr>
              <a:tr h="4453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</a:rPr>
                        <a:t>enum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[(any)]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List of finite values. Each should be valid against the schema.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890512307"/>
                  </a:ext>
                </a:extLst>
              </a:tr>
              <a:tr h="77880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</a:rPr>
                        <a:t>allOf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[Schema Object]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List of subschemas, or schema references</a:t>
                      </a: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. The instance is only valid if it conforms to </a:t>
                      </a:r>
                      <a:r>
                        <a:rPr lang="en-US" sz="1600" i="1" dirty="0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all </a:t>
                      </a:r>
                      <a:r>
                        <a:rPr lang="en-US" sz="1600" i="0" dirty="0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of the subschemas in the list.</a:t>
                      </a:r>
                      <a:endParaRPr lang="en-US" sz="1600" dirty="0">
                        <a:effectLst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820008582"/>
                  </a:ext>
                </a:extLst>
              </a:tr>
              <a:tr h="77880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</a:rPr>
                        <a:t>externalDocs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External Documentation Object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External documentation describing the schema.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3600212262"/>
                  </a:ext>
                </a:extLst>
              </a:tr>
              <a:tr h="4453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example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(any)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 example instance value. Should conform to the schema.</a:t>
                      </a: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3817792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24101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8F832-2F93-4653-883B-7C8DE1E49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049" y="286604"/>
            <a:ext cx="10586631" cy="471042"/>
          </a:xfrm>
        </p:spPr>
        <p:txBody>
          <a:bodyPr>
            <a:normAutofit fontScale="90000"/>
          </a:bodyPr>
          <a:lstStyle/>
          <a:p>
            <a:pPr lvl="0"/>
            <a:r>
              <a:rPr lang="en-US" sz="4200" dirty="0"/>
              <a:t>Schema Object Fields (for object-typed schemas)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7333E-8F70-40A0-877B-CE25095DD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D5F43-D029-4CD2-8193-CE2B4049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56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1C234E-9696-4B2E-B437-EFB80ABD8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0266023"/>
              </p:ext>
            </p:extLst>
          </p:nvPr>
        </p:nvGraphicFramePr>
        <p:xfrm>
          <a:off x="569049" y="800520"/>
          <a:ext cx="10944078" cy="31376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2033">
                  <a:extLst>
                    <a:ext uri="{9D8B030D-6E8A-4147-A177-3AD203B41FA5}">
                      <a16:colId xmlns:a16="http://schemas.microsoft.com/office/drawing/2014/main" val="3350093717"/>
                    </a:ext>
                  </a:extLst>
                </a:gridCol>
                <a:gridCol w="2636877">
                  <a:extLst>
                    <a:ext uri="{9D8B030D-6E8A-4147-A177-3AD203B41FA5}">
                      <a16:colId xmlns:a16="http://schemas.microsoft.com/office/drawing/2014/main" val="1084790611"/>
                    </a:ext>
                  </a:extLst>
                </a:gridCol>
                <a:gridCol w="6455168">
                  <a:extLst>
                    <a:ext uri="{9D8B030D-6E8A-4147-A177-3AD203B41FA5}">
                      <a16:colId xmlns:a16="http://schemas.microsoft.com/office/drawing/2014/main" val="937416709"/>
                    </a:ext>
                  </a:extLst>
                </a:gridCol>
              </a:tblGrid>
              <a:tr h="40009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>
                          <a:effectLst/>
                        </a:rPr>
                        <a:t>Field Name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</a:rPr>
                        <a:t>Type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effectLst/>
                        </a:rPr>
                        <a:t>Description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115872129"/>
                  </a:ext>
                </a:extLst>
              </a:tr>
              <a:tr h="41883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</a:rPr>
                        <a:t>maxProperties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integer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Maximum number of properties that can have values.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933795870"/>
                  </a:ext>
                </a:extLst>
              </a:tr>
              <a:tr h="400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minProperties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integer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Minimum number of properties that must have values.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758421412"/>
                  </a:ext>
                </a:extLst>
              </a:tr>
              <a:tr h="400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required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[string]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List of required property names, each defined in the properties object.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438997984"/>
                  </a:ext>
                </a:extLst>
              </a:tr>
              <a:tr h="41883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properties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map&lt;string, schema&gt;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Properties defined in an object schema. Key is the property name.</a:t>
                      </a: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1990882250"/>
                  </a:ext>
                </a:extLst>
              </a:tr>
              <a:tr h="6995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 err="1">
                          <a:effectLst/>
                        </a:rPr>
                        <a:t>additionalProperties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Schema Object | </a:t>
                      </a: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boolean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Subschema for additional properties, or FALSE if none allowed.</a:t>
                      </a: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1326653385"/>
                  </a:ext>
                </a:extLst>
              </a:tr>
              <a:tr h="400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discriminator</a:t>
                      </a: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string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Property name used to differentiate between subtypes.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5" marR="75815" marT="34992" marB="34992" anchor="ctr"/>
                </a:tc>
                <a:extLst>
                  <a:ext uri="{0D108BD9-81ED-4DB2-BD59-A6C34878D82A}">
                    <a16:rowId xmlns:a16="http://schemas.microsoft.com/office/drawing/2014/main" val="21956613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771146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A6A20-2894-492E-8AE3-FE401C50D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565451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Schema Object Fields (for properties of object-typed schemas)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8B07AF8D-AC58-481A-9102-CBC19E11EF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7823718"/>
              </p:ext>
            </p:extLst>
          </p:nvPr>
        </p:nvGraphicFramePr>
        <p:xfrm>
          <a:off x="1187268" y="935096"/>
          <a:ext cx="9481911" cy="1184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425">
                  <a:extLst>
                    <a:ext uri="{9D8B030D-6E8A-4147-A177-3AD203B41FA5}">
                      <a16:colId xmlns:a16="http://schemas.microsoft.com/office/drawing/2014/main" val="836221786"/>
                    </a:ext>
                  </a:extLst>
                </a:gridCol>
                <a:gridCol w="1698172">
                  <a:extLst>
                    <a:ext uri="{9D8B030D-6E8A-4147-A177-3AD203B41FA5}">
                      <a16:colId xmlns:a16="http://schemas.microsoft.com/office/drawing/2014/main" val="3266560558"/>
                    </a:ext>
                  </a:extLst>
                </a:gridCol>
                <a:gridCol w="6415314">
                  <a:extLst>
                    <a:ext uri="{9D8B030D-6E8A-4147-A177-3AD203B41FA5}">
                      <a16:colId xmlns:a16="http://schemas.microsoft.com/office/drawing/2014/main" val="37271412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Field 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Type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1479042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 err="1">
                          <a:effectLst/>
                        </a:rPr>
                        <a:t>readOnly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boolean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dirty="0">
                          <a:effectLst/>
                        </a:rPr>
                        <a:t>MAY be sent in response, but MUST NOT be sent in request.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103897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xml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XML Object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Adds metadata to describe an XML representation format.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706245570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BE110A-2DD1-4DF5-B2DB-B55279491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883F63-3008-4E2B-B6D7-18827C19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2A7BBBC-828A-4A4F-B857-E70A57D27785}"/>
              </a:ext>
            </a:extLst>
          </p:cNvPr>
          <p:cNvSpPr txBox="1">
            <a:spLocks/>
          </p:cNvSpPr>
          <p:nvPr/>
        </p:nvSpPr>
        <p:spPr>
          <a:xfrm>
            <a:off x="1097280" y="2296805"/>
            <a:ext cx="10058400" cy="56545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/>
              <a:t>Schema Object Fields (for array-typed schemas)</a:t>
            </a:r>
          </a:p>
        </p:txBody>
      </p:sp>
      <p:graphicFrame>
        <p:nvGraphicFramePr>
          <p:cNvPr id="9" name="Content Placeholder 10">
            <a:extLst>
              <a:ext uri="{FF2B5EF4-FFF2-40B4-BE49-F238E27FC236}">
                <a16:creationId xmlns:a16="http://schemas.microsoft.com/office/drawing/2014/main" id="{7A70E9BD-D7B5-47D2-9895-4009094B61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9141879"/>
              </p:ext>
            </p:extLst>
          </p:nvPr>
        </p:nvGraphicFramePr>
        <p:xfrm>
          <a:off x="1187268" y="2920061"/>
          <a:ext cx="9579447" cy="22673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5961">
                  <a:extLst>
                    <a:ext uri="{9D8B030D-6E8A-4147-A177-3AD203B41FA5}">
                      <a16:colId xmlns:a16="http://schemas.microsoft.com/office/drawing/2014/main" val="836221786"/>
                    </a:ext>
                  </a:extLst>
                </a:gridCol>
                <a:gridCol w="1912398">
                  <a:extLst>
                    <a:ext uri="{9D8B030D-6E8A-4147-A177-3AD203B41FA5}">
                      <a16:colId xmlns:a16="http://schemas.microsoft.com/office/drawing/2014/main" val="3266560558"/>
                    </a:ext>
                  </a:extLst>
                </a:gridCol>
                <a:gridCol w="6201088">
                  <a:extLst>
                    <a:ext uri="{9D8B030D-6E8A-4147-A177-3AD203B41FA5}">
                      <a16:colId xmlns:a16="http://schemas.microsoft.com/office/drawing/2014/main" val="37271412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Field 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Type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1479042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items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Schema Object | Reference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dirty="0">
                          <a:effectLst/>
                        </a:rPr>
                        <a:t>A subschema that applies to elements of the array.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103897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minItems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integer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Minimum number of items the array must contain.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706245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maxItems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integer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Maximum number of items the array may contain.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6215145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uniqueItems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boolean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If true, values in the array must be unique. (Default is false.)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722608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95314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1A37670-831E-43F6-AF3C-2E92E1EA69A5}"/>
              </a:ext>
            </a:extLst>
          </p:cNvPr>
          <p:cNvSpPr txBox="1">
            <a:spLocks/>
          </p:cNvSpPr>
          <p:nvPr/>
        </p:nvSpPr>
        <p:spPr>
          <a:xfrm>
            <a:off x="419101" y="467591"/>
            <a:ext cx="11353800" cy="69619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Schema Object Fields (for primitive-typed schemas)</a:t>
            </a:r>
            <a:endParaRPr lang="en-US" sz="43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7333E-8F70-40A0-877B-CE25095DD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D5F43-D029-4CD2-8193-CE2B4049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58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AC11444-97D0-40C8-A9E8-428CD07CDB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5724632"/>
              </p:ext>
            </p:extLst>
          </p:nvPr>
        </p:nvGraphicFramePr>
        <p:xfrm>
          <a:off x="419100" y="1297380"/>
          <a:ext cx="11353800" cy="3331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1264">
                  <a:extLst>
                    <a:ext uri="{9D8B030D-6E8A-4147-A177-3AD203B41FA5}">
                      <a16:colId xmlns:a16="http://schemas.microsoft.com/office/drawing/2014/main" val="1432287323"/>
                    </a:ext>
                  </a:extLst>
                </a:gridCol>
                <a:gridCol w="1028038">
                  <a:extLst>
                    <a:ext uri="{9D8B030D-6E8A-4147-A177-3AD203B41FA5}">
                      <a16:colId xmlns:a16="http://schemas.microsoft.com/office/drawing/2014/main" val="1591857907"/>
                    </a:ext>
                  </a:extLst>
                </a:gridCol>
                <a:gridCol w="8174498">
                  <a:extLst>
                    <a:ext uri="{9D8B030D-6E8A-4147-A177-3AD203B41FA5}">
                      <a16:colId xmlns:a16="http://schemas.microsoft.com/office/drawing/2014/main" val="644768452"/>
                    </a:ext>
                  </a:extLst>
                </a:gridCol>
              </a:tblGrid>
              <a:tr h="12264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Field Name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Type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1432084832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format</a:t>
                      </a: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string</a:t>
                      </a: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866072134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 dirty="0">
                          <a:effectLst/>
                        </a:rPr>
                        <a:t>maximum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number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Maximum numeric value, inclusive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76600494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exclusiveMaximum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boolean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Maximum numeric value, exclusive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3379449615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minimum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number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Minimum numeric value, inclusive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1067408031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exclusiveMinimum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boolean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Minimum numeric value, exclusive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795945032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maxLength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integer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Maximum string length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874422200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minLength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integer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Minimum string length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3651303759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pattern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string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Regular expression that the string value must match</a:t>
                      </a: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3208138968"/>
                  </a:ext>
                </a:extLst>
              </a:tr>
              <a:tr h="3100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multipleOf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number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077" marR="57077" marT="26343" marB="26343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value of the numeric property must be a multiple of the given </a:t>
                      </a:r>
                      <a:r>
                        <a:rPr lang="en-US" sz="18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multipleOf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value</a:t>
                      </a:r>
                    </a:p>
                  </a:txBody>
                  <a:tcPr marL="57077" marR="57077" marT="26343" marB="26343" anchor="ctr"/>
                </a:tc>
                <a:extLst>
                  <a:ext uri="{0D108BD9-81ED-4DB2-BD59-A6C34878D82A}">
                    <a16:rowId xmlns:a16="http://schemas.microsoft.com/office/drawing/2014/main" val="4206371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620427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1A37670-831E-43F6-AF3C-2E92E1EA69A5}"/>
              </a:ext>
            </a:extLst>
          </p:cNvPr>
          <p:cNvSpPr txBox="1">
            <a:spLocks/>
          </p:cNvSpPr>
          <p:nvPr/>
        </p:nvSpPr>
        <p:spPr>
          <a:xfrm>
            <a:off x="569049" y="467591"/>
            <a:ext cx="11203851" cy="69619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Formats</a:t>
            </a:r>
            <a:endParaRPr lang="en-US" sz="43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7333E-8F70-40A0-877B-CE25095DD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D5F43-D029-4CD2-8193-CE2B4049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59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50EADFA-4518-4DBC-9E7D-8DB460DDA4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740771"/>
              </p:ext>
            </p:extLst>
          </p:nvPr>
        </p:nvGraphicFramePr>
        <p:xfrm>
          <a:off x="569049" y="1341315"/>
          <a:ext cx="10557856" cy="47999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1473">
                  <a:extLst>
                    <a:ext uri="{9D8B030D-6E8A-4147-A177-3AD203B41FA5}">
                      <a16:colId xmlns:a16="http://schemas.microsoft.com/office/drawing/2014/main" val="3595220901"/>
                    </a:ext>
                  </a:extLst>
                </a:gridCol>
                <a:gridCol w="1641764">
                  <a:extLst>
                    <a:ext uri="{9D8B030D-6E8A-4147-A177-3AD203B41FA5}">
                      <a16:colId xmlns:a16="http://schemas.microsoft.com/office/drawing/2014/main" val="2105742322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925738873"/>
                    </a:ext>
                  </a:extLst>
                </a:gridCol>
                <a:gridCol w="4998719">
                  <a:extLst>
                    <a:ext uri="{9D8B030D-6E8A-4147-A177-3AD203B41FA5}">
                      <a16:colId xmlns:a16="http://schemas.microsoft.com/office/drawing/2014/main" val="2621553280"/>
                    </a:ext>
                  </a:extLst>
                </a:gridCol>
              </a:tblGrid>
              <a:tr h="2874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800">
                          <a:effectLst/>
                        </a:rPr>
                        <a:t>Common 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dirty="0">
                          <a:effectLst/>
                        </a:rPr>
                        <a:t>Type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u="none" strike="noStrike" dirty="0">
                          <a:effectLst/>
                        </a:rPr>
                        <a:t>Format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Comments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376314062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integer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integer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int32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signed 32 bits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311882305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long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integer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int64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signed 64 bits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108252035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float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number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float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799199680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double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number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double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398390656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string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string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365641663"/>
                  </a:ext>
                </a:extLst>
              </a:tr>
              <a:tr h="32062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byte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string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byte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base64 encoded characters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733568712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binary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string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binary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any sequence of octets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463558227"/>
                  </a:ext>
                </a:extLst>
              </a:tr>
              <a:tr h="28747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boolean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boolean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8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539321725"/>
                  </a:ext>
                </a:extLst>
              </a:tr>
              <a:tr h="32062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date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string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date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As defined by full-date - </a:t>
                      </a:r>
                      <a:r>
                        <a:rPr lang="en-US" sz="1800" u="none" strike="noStrike" dirty="0">
                          <a:effectLst/>
                          <a:hlinkClick r:id="rId2"/>
                        </a:rPr>
                        <a:t>RFC3339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240958252"/>
                  </a:ext>
                </a:extLst>
              </a:tr>
              <a:tr h="32062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dateTime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string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date-time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As defined by date-time - </a:t>
                      </a:r>
                      <a:r>
                        <a:rPr lang="en-US" sz="1800" u="none" strike="noStrike">
                          <a:effectLst/>
                          <a:hlinkClick r:id="rId2"/>
                        </a:rPr>
                        <a:t>RFC3339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109903382"/>
                  </a:ext>
                </a:extLst>
              </a:tr>
              <a:tr h="45734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password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string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password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Used to hint UIs the input needs to be obscured.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404784274"/>
                  </a:ext>
                </a:extLst>
              </a:tr>
            </a:tbl>
          </a:graphicData>
        </a:graphic>
      </p:graphicFrame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06FE66E0-67DA-4802-BA25-D9D8DE1FAAFA}"/>
              </a:ext>
            </a:extLst>
          </p:cNvPr>
          <p:cNvSpPr/>
          <p:nvPr/>
        </p:nvSpPr>
        <p:spPr>
          <a:xfrm>
            <a:off x="5833181" y="149050"/>
            <a:ext cx="5293724" cy="940526"/>
          </a:xfrm>
          <a:prstGeom prst="wedgeRoundRectCallout">
            <a:avLst>
              <a:gd name="adj1" fmla="val -24980"/>
              <a:gd name="adj2" fmla="val 7445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Primitive schemas MAY specify a format. It can be a user-defined format name, or one of these predefined formats: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41095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76405" y="1427967"/>
            <a:ext cx="11361107" cy="5511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286603"/>
            <a:ext cx="10867581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Oh, and Microservices. 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000815" cy="4023359"/>
          </a:xfrm>
        </p:spPr>
        <p:txBody>
          <a:bodyPr>
            <a:normAutofit/>
          </a:bodyPr>
          <a:lstStyle/>
          <a:p>
            <a:r>
              <a:rPr lang="en-US" dirty="0"/>
              <a:t>What’s this about?</a:t>
            </a:r>
          </a:p>
          <a:p>
            <a:pPr lvl="1"/>
            <a:r>
              <a:rPr lang="en-US" dirty="0"/>
              <a:t>Componentization, not centralization</a:t>
            </a:r>
          </a:p>
          <a:p>
            <a:pPr lvl="1"/>
            <a:r>
              <a:rPr lang="en-US" dirty="0"/>
              <a:t>Application-Scoped</a:t>
            </a:r>
          </a:p>
          <a:p>
            <a:pPr lvl="1"/>
            <a:r>
              <a:rPr lang="en-US" dirty="0"/>
              <a:t>Single-Purpose, Lightweight</a:t>
            </a:r>
          </a:p>
          <a:p>
            <a:pPr lvl="1"/>
            <a:r>
              <a:rPr lang="en-US" dirty="0"/>
              <a:t>Autonomous, Self-Contained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6</a:t>
            </a:fld>
            <a:endParaRPr lang="en-US"/>
          </a:p>
        </p:txBody>
      </p:sp>
      <p:pic>
        <p:nvPicPr>
          <p:cNvPr id="2050" name="Picture 2" descr="https://www.reprezen.com/hubfs/Microservices_Derivation_Graph.png?t=149801829059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8093" y="611022"/>
            <a:ext cx="7057852" cy="5650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D913287-778B-4DF5-A7DE-D27B7BF5A7DC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75419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Documenting APIs with 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0" rtl="0" fontAlgn="base"/>
            <a:r>
              <a:rPr lang="en-US" b="1" dirty="0"/>
              <a:t>Markdown </a:t>
            </a:r>
            <a:r>
              <a:rPr lang="en-US" dirty="0"/>
              <a:t>is a generic term for a category of lightweight markup languages for human-readable content, with some common conventions and some variations. </a:t>
            </a:r>
          </a:p>
          <a:p>
            <a:pPr fontAlgn="base"/>
            <a:r>
              <a:rPr lang="en-US" b="1" dirty="0" err="1"/>
              <a:t>CommonMark</a:t>
            </a:r>
            <a:r>
              <a:rPr lang="en-US" b="1" dirty="0"/>
              <a:t> </a:t>
            </a:r>
            <a:r>
              <a:rPr lang="en-US" dirty="0"/>
              <a:t>is the markdown variant supported by OpenAPI 3.0. See the specification here: </a:t>
            </a:r>
            <a:r>
              <a:rPr lang="en-US" dirty="0">
                <a:hlinkClick r:id="rId2"/>
              </a:rPr>
              <a:t>http://commonmark.org</a:t>
            </a:r>
            <a:endParaRPr lang="en-US" dirty="0"/>
          </a:p>
          <a:p>
            <a:pPr lvl="0" rtl="0" fontAlgn="base"/>
            <a:r>
              <a:rPr lang="en-US" dirty="0"/>
              <a:t>OpenAPI 3.0 supports markdown formatting in </a:t>
            </a:r>
            <a:r>
              <a:rPr lang="en-US" b="1" dirty="0"/>
              <a:t>description </a:t>
            </a:r>
            <a:r>
              <a:rPr lang="en-US" dirty="0"/>
              <a:t>properties.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2017, ModelSolv, Inc. |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7736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7829" y="1136469"/>
            <a:ext cx="10907485" cy="1175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510231"/>
          </a:xfrm>
        </p:spPr>
        <p:txBody>
          <a:bodyPr>
            <a:normAutofit fontScale="90000"/>
          </a:bodyPr>
          <a:lstStyle/>
          <a:p>
            <a:pPr lvl="0" rtl="0" fontAlgn="base"/>
            <a:r>
              <a:rPr lang="en-US" dirty="0"/>
              <a:t>Common Markdown Syntax (1 of 2)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925" y="872046"/>
            <a:ext cx="8802282" cy="5381897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2017, ModelSolv, Inc. |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155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7829" y="1136469"/>
            <a:ext cx="10907485" cy="1175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510231"/>
          </a:xfrm>
        </p:spPr>
        <p:txBody>
          <a:bodyPr>
            <a:normAutofit fontScale="90000"/>
          </a:bodyPr>
          <a:lstStyle/>
          <a:p>
            <a:pPr lvl="0" rtl="0" fontAlgn="base"/>
            <a:r>
              <a:rPr lang="en-US" dirty="0"/>
              <a:t>Common Markdown Syntax (2 of 2)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925" y="872046"/>
            <a:ext cx="8045533" cy="4919205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2017, ModelSolv, Inc. |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62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83" b="3660"/>
          <a:stretch/>
        </p:blipFill>
        <p:spPr>
          <a:xfrm>
            <a:off x="1959730" y="1349007"/>
            <a:ext cx="8361560" cy="492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9276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Line Breaks in </a:t>
            </a:r>
            <a:r>
              <a:rPr lang="en-US" dirty="0" err="1"/>
              <a:t>CommonMark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Any combination of a single line break, leading &amp; trailing whitespace becomes a single space. </a:t>
            </a:r>
          </a:p>
          <a:p>
            <a:pPr fontAlgn="base"/>
            <a:r>
              <a:rPr lang="en-US" dirty="0"/>
              <a:t>Two or more consecutive line breaks start a new paragraph.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2017, ModelSolv, Inc. |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451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76405" y="1427967"/>
            <a:ext cx="11361107" cy="5511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99" y="286603"/>
            <a:ext cx="10867581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Oh, and Microservices. 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000815" cy="441628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And So…</a:t>
            </a:r>
          </a:p>
          <a:p>
            <a:pPr lvl="1"/>
            <a:r>
              <a:rPr lang="en-US" dirty="0"/>
              <a:t>Network &amp; cloud infrastructure becomes the OS</a:t>
            </a:r>
          </a:p>
          <a:p>
            <a:pPr lvl="1"/>
            <a:r>
              <a:rPr lang="en-US" dirty="0" err="1"/>
              <a:t>Devops</a:t>
            </a:r>
            <a:r>
              <a:rPr lang="en-US" dirty="0"/>
              <a:t> becomes a prerequisite</a:t>
            </a:r>
          </a:p>
          <a:p>
            <a:pPr lvl="1"/>
            <a:r>
              <a:rPr lang="en-US" dirty="0"/>
              <a:t>Microservice platforms for orchestration, scheduling, container lifecycle management…</a:t>
            </a:r>
          </a:p>
          <a:p>
            <a:pPr lvl="1"/>
            <a:r>
              <a:rPr lang="en-US" dirty="0"/>
              <a:t>Reuse is not a primary goal… yet.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7</a:t>
            </a:fld>
            <a:endParaRPr lang="en-US"/>
          </a:p>
        </p:txBody>
      </p:sp>
      <p:pic>
        <p:nvPicPr>
          <p:cNvPr id="2050" name="Picture 2" descr="https://www.reprezen.com/hubfs/Microservices_Derivation_Graph.png?t=149801829059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8093" y="611022"/>
            <a:ext cx="7057852" cy="5650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3D43F98-B06C-42CB-8831-322D8679A53D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122828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Definitions and Documentation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8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11305D-1E43-428A-BEA0-116F4881BDB7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1921377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75781" y="286603"/>
            <a:ext cx="10779899" cy="1450757"/>
          </a:xfrm>
        </p:spPr>
        <p:txBody>
          <a:bodyPr/>
          <a:lstStyle/>
          <a:p>
            <a:r>
              <a:rPr lang="en-US" dirty="0"/>
              <a:t>2000’s - Remember WSDL?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63256" y="1845733"/>
            <a:ext cx="6713950" cy="430454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Web Services Definition Language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W3C Standard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Define your SOAP API contract</a:t>
            </a:r>
            <a:br>
              <a:rPr lang="en-US" dirty="0"/>
            </a:br>
            <a:r>
              <a:rPr lang="en-US" dirty="0"/>
              <a:t>(logical &amp; physical)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Widely supported in language frameworks, IDEs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Complex!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XML Schema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Document-Literal, Wrapped, Basic Profile…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WS-*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2018, </a:t>
            </a:r>
            <a:r>
              <a:rPr lang="en-US" dirty="0" err="1"/>
              <a:t>ModelSolv</a:t>
            </a:r>
            <a:r>
              <a:rPr lang="en-US" dirty="0"/>
              <a:t>, Inc. |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3FD9-E3C5-4D93-994F-D6A513D250AD}" type="slidenum">
              <a:rPr lang="en-US" smtClean="0"/>
              <a:t>9</a:t>
            </a:fld>
            <a:endParaRPr lang="en-US"/>
          </a:p>
        </p:txBody>
      </p:sp>
      <p:pic>
        <p:nvPicPr>
          <p:cNvPr id="3074" name="Picture 2" descr="https://alexkeim.files.wordpress.com/2008/02/connection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7206" y="438292"/>
            <a:ext cx="4945427" cy="5669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vignette3.wikia.nocookie.net/starwars/images/2/2f/Deathstar_negwt.png/revision/latest?cb=2016100216041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164" y="1295288"/>
            <a:ext cx="3955509" cy="3955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0DE1462-760C-4D4B-A677-25A7D8EF7DEF}"/>
              </a:ext>
            </a:extLst>
          </p:cNvPr>
          <p:cNvSpPr/>
          <p:nvPr/>
        </p:nvSpPr>
        <p:spPr>
          <a:xfrm>
            <a:off x="67066" y="6436028"/>
            <a:ext cx="23590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9F9F9"/>
                </a:solidFill>
              </a:rPr>
              <a:t>http://bit.ly/OSSNAOAI</a:t>
            </a:r>
          </a:p>
        </p:txBody>
      </p:sp>
    </p:spTree>
    <p:extLst>
      <p:ext uri="{BB962C8B-B14F-4D97-AF65-F5344CB8AC3E}">
        <p14:creationId xmlns:p14="http://schemas.microsoft.com/office/powerpoint/2010/main" val="1060079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E3DA18C2-75F1-4980-A5F0-165F6F71D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24927</TotalTime>
  <Words>4078</Words>
  <Application>Microsoft Office PowerPoint</Application>
  <PresentationFormat>Widescreen</PresentationFormat>
  <Paragraphs>953</Paragraphs>
  <Slides>63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0" baseType="lpstr">
      <vt:lpstr>Arial</vt:lpstr>
      <vt:lpstr>Calibri</vt:lpstr>
      <vt:lpstr>Calibri Light</vt:lpstr>
      <vt:lpstr>Consolas</vt:lpstr>
      <vt:lpstr>Courier New</vt:lpstr>
      <vt:lpstr>Wingdings</vt:lpstr>
      <vt:lpstr>Retrospect</vt:lpstr>
      <vt:lpstr>Overview:  REST APIs, Swagger, and  the OpenAPI specification language</vt:lpstr>
      <vt:lpstr>Overview</vt:lpstr>
      <vt:lpstr>All Eyes on APIs</vt:lpstr>
      <vt:lpstr>How did we get here?</vt:lpstr>
      <vt:lpstr>What does the API Economy look like?</vt:lpstr>
      <vt:lpstr>Oh, and Microservices.   </vt:lpstr>
      <vt:lpstr>Oh, and Microservices.   </vt:lpstr>
      <vt:lpstr>API Definitions and Documentation</vt:lpstr>
      <vt:lpstr>2000’s - Remember WSDL?</vt:lpstr>
      <vt:lpstr>What About REST?</vt:lpstr>
      <vt:lpstr>What About REST?</vt:lpstr>
      <vt:lpstr>2011 – Swagger: The First Generation</vt:lpstr>
      <vt:lpstr>2011 – Swagger: The First Generation</vt:lpstr>
      <vt:lpstr>2012? API Blueprint</vt:lpstr>
      <vt:lpstr>2013-14: RAML</vt:lpstr>
      <vt:lpstr>2015: OpenAPI</vt:lpstr>
      <vt:lpstr>2016: Transitional Year</vt:lpstr>
      <vt:lpstr>2017: OpenAPI 3.0</vt:lpstr>
      <vt:lpstr>2018: OpenAPI 3.x</vt:lpstr>
      <vt:lpstr>Swagger or OpenAPI?</vt:lpstr>
      <vt:lpstr>Swagger or OpenAPI?</vt:lpstr>
      <vt:lpstr>Are we ready to roll?</vt:lpstr>
      <vt:lpstr>OpenAPI 2.0 Fundamentals</vt:lpstr>
      <vt:lpstr>The OpenAPI Specification Language</vt:lpstr>
      <vt:lpstr>About YAML</vt:lpstr>
      <vt:lpstr>Essential YAML Structures</vt:lpstr>
      <vt:lpstr>YAML Multi-Line Strings (most common)</vt:lpstr>
      <vt:lpstr>The OpenAPI Object </vt:lpstr>
      <vt:lpstr>The OpenAPI Object </vt:lpstr>
      <vt:lpstr>The Info Object </vt:lpstr>
      <vt:lpstr>Server Object</vt:lpstr>
      <vt:lpstr>Exercises: OpenAPI Info and Server Object</vt:lpstr>
      <vt:lpstr>Core API Definitions</vt:lpstr>
      <vt:lpstr>Paths Object</vt:lpstr>
      <vt:lpstr>Path Item Object</vt:lpstr>
      <vt:lpstr>Parameters</vt:lpstr>
      <vt:lpstr>Path Parameters</vt:lpstr>
      <vt:lpstr>Exercise: Path Items &amp; Path Parameters</vt:lpstr>
      <vt:lpstr>OpenAPI Operations and HTTP Methods</vt:lpstr>
      <vt:lpstr>HTTP Method Semantics</vt:lpstr>
      <vt:lpstr>Common HTTP Methods</vt:lpstr>
      <vt:lpstr>Response</vt:lpstr>
      <vt:lpstr>Exercise: GET Operation and Response </vt:lpstr>
      <vt:lpstr>Query Parameters</vt:lpstr>
      <vt:lpstr>Header Parameters</vt:lpstr>
      <vt:lpstr>Exercise: Query and Header Parameters</vt:lpstr>
      <vt:lpstr>Request Body</vt:lpstr>
      <vt:lpstr>About Schema Object</vt:lpstr>
      <vt:lpstr>What are Schemas for?</vt:lpstr>
      <vt:lpstr>PowerPoint Presentation</vt:lpstr>
      <vt:lpstr>Reusable Components</vt:lpstr>
      <vt:lpstr>JSON Reference Objects ($ref properties)</vt:lpstr>
      <vt:lpstr>PowerPoint Presentation</vt:lpstr>
      <vt:lpstr>Exercise: Request Body and Schema</vt:lpstr>
      <vt:lpstr>Schema Object Fields (common to all schemas)</vt:lpstr>
      <vt:lpstr>Schema Object Fields (for object-typed schemas)</vt:lpstr>
      <vt:lpstr>Schema Object Fields (for properties of object-typed schemas)</vt:lpstr>
      <vt:lpstr>PowerPoint Presentation</vt:lpstr>
      <vt:lpstr>PowerPoint Presentation</vt:lpstr>
      <vt:lpstr>Documenting APIs with Markdown</vt:lpstr>
      <vt:lpstr>Common Markdown Syntax (1 of 2)</vt:lpstr>
      <vt:lpstr>Common Markdown Syntax (2 of 2)</vt:lpstr>
      <vt:lpstr>Line Breaks in CommonMark</vt:lpstr>
    </vt:vector>
  </TitlesOfParts>
  <Company>ModelSolv,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Ted Epstein</dc:creator>
  <cp:lastModifiedBy>Ted Epstein</cp:lastModifiedBy>
  <cp:revision>644</cp:revision>
  <dcterms:created xsi:type="dcterms:W3CDTF">2013-09-26T12:44:47Z</dcterms:created>
  <dcterms:modified xsi:type="dcterms:W3CDTF">2019-03-07T20:39:43Z</dcterms:modified>
</cp:coreProperties>
</file>